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5"/>
  </p:sldMasterIdLst>
  <p:notesMasterIdLst>
    <p:notesMasterId r:id="rId7"/>
  </p:notesMasterIdLst>
  <p:handoutMasterIdLst>
    <p:handoutMasterId r:id="rId8"/>
  </p:handoutMasterIdLst>
  <p:sldIdLst>
    <p:sldId id="256" r:id="rId6"/>
  </p:sldIdLst>
  <p:sldSz cx="30275213" cy="42803763"/>
  <p:notesSz cx="6858000" cy="9144000"/>
  <p:defaultTextStyle>
    <a:defPPr>
      <a:defRPr lang="en-US"/>
    </a:defPPr>
    <a:lvl1pPr marL="0" algn="l" defTabSz="2087941" rtl="0" eaLnBrk="1" latinLnBrk="0" hangingPunct="1">
      <a:defRPr sz="8200" kern="1200">
        <a:solidFill>
          <a:schemeClr val="tx1"/>
        </a:solidFill>
        <a:latin typeface="+mn-lt"/>
        <a:ea typeface="+mn-ea"/>
        <a:cs typeface="+mn-cs"/>
      </a:defRPr>
    </a:lvl1pPr>
    <a:lvl2pPr marL="2087941" algn="l" defTabSz="2087941" rtl="0" eaLnBrk="1" latinLnBrk="0" hangingPunct="1">
      <a:defRPr sz="8200" kern="1200">
        <a:solidFill>
          <a:schemeClr val="tx1"/>
        </a:solidFill>
        <a:latin typeface="+mn-lt"/>
        <a:ea typeface="+mn-ea"/>
        <a:cs typeface="+mn-cs"/>
      </a:defRPr>
    </a:lvl2pPr>
    <a:lvl3pPr marL="4175882" algn="l" defTabSz="2087941" rtl="0" eaLnBrk="1" latinLnBrk="0" hangingPunct="1">
      <a:defRPr sz="8200" kern="1200">
        <a:solidFill>
          <a:schemeClr val="tx1"/>
        </a:solidFill>
        <a:latin typeface="+mn-lt"/>
        <a:ea typeface="+mn-ea"/>
        <a:cs typeface="+mn-cs"/>
      </a:defRPr>
    </a:lvl3pPr>
    <a:lvl4pPr marL="6263823" algn="l" defTabSz="2087941" rtl="0" eaLnBrk="1" latinLnBrk="0" hangingPunct="1">
      <a:defRPr sz="8200" kern="1200">
        <a:solidFill>
          <a:schemeClr val="tx1"/>
        </a:solidFill>
        <a:latin typeface="+mn-lt"/>
        <a:ea typeface="+mn-ea"/>
        <a:cs typeface="+mn-cs"/>
      </a:defRPr>
    </a:lvl4pPr>
    <a:lvl5pPr marL="8351764" algn="l" defTabSz="2087941" rtl="0" eaLnBrk="1" latinLnBrk="0" hangingPunct="1">
      <a:defRPr sz="8200" kern="1200">
        <a:solidFill>
          <a:schemeClr val="tx1"/>
        </a:solidFill>
        <a:latin typeface="+mn-lt"/>
        <a:ea typeface="+mn-ea"/>
        <a:cs typeface="+mn-cs"/>
      </a:defRPr>
    </a:lvl5pPr>
    <a:lvl6pPr marL="10439705" algn="l" defTabSz="2087941" rtl="0" eaLnBrk="1" latinLnBrk="0" hangingPunct="1">
      <a:defRPr sz="8200" kern="1200">
        <a:solidFill>
          <a:schemeClr val="tx1"/>
        </a:solidFill>
        <a:latin typeface="+mn-lt"/>
        <a:ea typeface="+mn-ea"/>
        <a:cs typeface="+mn-cs"/>
      </a:defRPr>
    </a:lvl6pPr>
    <a:lvl7pPr marL="12527646" algn="l" defTabSz="2087941" rtl="0" eaLnBrk="1" latinLnBrk="0" hangingPunct="1">
      <a:defRPr sz="8200" kern="1200">
        <a:solidFill>
          <a:schemeClr val="tx1"/>
        </a:solidFill>
        <a:latin typeface="+mn-lt"/>
        <a:ea typeface="+mn-ea"/>
        <a:cs typeface="+mn-cs"/>
      </a:defRPr>
    </a:lvl7pPr>
    <a:lvl8pPr marL="14615587" algn="l" defTabSz="2087941" rtl="0" eaLnBrk="1" latinLnBrk="0" hangingPunct="1">
      <a:defRPr sz="8200" kern="1200">
        <a:solidFill>
          <a:schemeClr val="tx1"/>
        </a:solidFill>
        <a:latin typeface="+mn-lt"/>
        <a:ea typeface="+mn-ea"/>
        <a:cs typeface="+mn-cs"/>
      </a:defRPr>
    </a:lvl8pPr>
    <a:lvl9pPr marL="16703528" algn="l" defTabSz="2087941" rtl="0" eaLnBrk="1" latinLnBrk="0" hangingPunct="1">
      <a:defRPr sz="8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481">
          <p15:clr>
            <a:srgbClr val="A4A3A4"/>
          </p15:clr>
        </p15:guide>
        <p15:guide id="2" pos="953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D634"/>
    <a:srgbClr val="C50F24"/>
    <a:srgbClr val="E77607"/>
    <a:srgbClr val="D22D0A"/>
    <a:srgbClr val="373A3A"/>
    <a:srgbClr val="78A22F"/>
    <a:srgbClr val="872175"/>
    <a:srgbClr val="569B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7FACAD0-0A12-4369-B791-5039D69D5EAC}" v="1" dt="2023-02-27T11:29:52.33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p:cViewPr>
        <p:scale>
          <a:sx n="66" d="100"/>
          <a:sy n="66" d="100"/>
        </p:scale>
        <p:origin x="48" y="-1236"/>
      </p:cViewPr>
      <p:guideLst>
        <p:guide orient="horz" pos="13481"/>
        <p:guide pos="9535"/>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theme" Target="theme/theme1.xml"/><Relationship Id="rId5" Type="http://schemas.openxmlformats.org/officeDocument/2006/relationships/slideMaster" Target="slideMasters/slideMaster1.xml"/><Relationship Id="rId10"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92EE934-69F3-5941-ADF8-9A478A38E988}" type="datetimeFigureOut">
              <a:rPr lang="en-GB"/>
              <a:pPr/>
              <a:t>08/03/2023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096ED16-3541-1041-9F96-E79E95DE9A67}" type="slidenum">
              <a:rPr/>
              <a:pPr/>
              <a:t>‹#›</a:t>
            </a:fld>
            <a:endParaRPr lang="en-US"/>
          </a:p>
        </p:txBody>
      </p:sp>
    </p:spTree>
    <p:extLst>
      <p:ext uri="{BB962C8B-B14F-4D97-AF65-F5344CB8AC3E}">
        <p14:creationId xmlns:p14="http://schemas.microsoft.com/office/powerpoint/2010/main" val="296864751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054A823-6FA9-3743-9310-B3C829E3CFA1}" type="datetimeFigureOut">
              <a:rPr lang="en-GB"/>
              <a:pPr/>
              <a:t>08/03/2023</a:t>
            </a:fld>
            <a:endParaRPr lang="en-US"/>
          </a:p>
        </p:txBody>
      </p:sp>
      <p:sp>
        <p:nvSpPr>
          <p:cNvPr id="4" name="Slide Image Placeholder 3"/>
          <p:cNvSpPr>
            <a:spLocks noGrp="1" noRot="1" noChangeAspect="1"/>
          </p:cNvSpPr>
          <p:nvPr>
            <p:ph type="sldImg" idx="2"/>
          </p:nvPr>
        </p:nvSpPr>
        <p:spPr>
          <a:xfrm>
            <a:off x="2216150" y="685800"/>
            <a:ext cx="24257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1EED9A5-F830-7F49-9B34-00E0ACAA11F8}" type="slidenum">
              <a:rPr/>
              <a:pPr/>
              <a:t>‹#›</a:t>
            </a:fld>
            <a:endParaRPr lang="en-US"/>
          </a:p>
        </p:txBody>
      </p:sp>
    </p:spTree>
    <p:extLst>
      <p:ext uri="{BB962C8B-B14F-4D97-AF65-F5344CB8AC3E}">
        <p14:creationId xmlns:p14="http://schemas.microsoft.com/office/powerpoint/2010/main" val="149295476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Picture 1" descr="SG logo_ poster.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47600" y="40771898"/>
            <a:ext cx="7379208" cy="1347216"/>
          </a:xfrm>
          <a:prstGeom prst="rect">
            <a:avLst/>
          </a:prstGeom>
          <a:noFill/>
          <a:ln>
            <a:noFill/>
          </a:ln>
        </p:spPr>
      </p:pic>
      <p:pic>
        <p:nvPicPr>
          <p:cNvPr id="7" name="Picture 6" descr="Calendar&#10;&#10;Description automatically generated">
            <a:extLst>
              <a:ext uri="{FF2B5EF4-FFF2-40B4-BE49-F238E27FC236}">
                <a16:creationId xmlns:a16="http://schemas.microsoft.com/office/drawing/2014/main" id="{356F0F41-AB78-6430-E955-62796154DE24}"/>
              </a:ext>
            </a:extLst>
          </p:cNvPr>
          <p:cNvPicPr>
            <a:picLocks noChangeAspect="1"/>
          </p:cNvPicPr>
          <p:nvPr userDrawn="1"/>
        </p:nvPicPr>
        <p:blipFill>
          <a:blip r:embed="rId4"/>
          <a:stretch>
            <a:fillRect/>
          </a:stretch>
        </p:blipFill>
        <p:spPr>
          <a:xfrm>
            <a:off x="24302942" y="1129629"/>
            <a:ext cx="3811034" cy="4318672"/>
          </a:xfrm>
          <a:prstGeom prst="rect">
            <a:avLst/>
          </a:prstGeom>
        </p:spPr>
      </p:pic>
      <p:pic>
        <p:nvPicPr>
          <p:cNvPr id="9" name="Picture 8">
            <a:extLst>
              <a:ext uri="{FF2B5EF4-FFF2-40B4-BE49-F238E27FC236}">
                <a16:creationId xmlns:a16="http://schemas.microsoft.com/office/drawing/2014/main" id="{F42E7849-4AB5-36AC-A579-A050AEDA8744}"/>
              </a:ext>
            </a:extLst>
          </p:cNvPr>
          <p:cNvPicPr>
            <a:picLocks noChangeAspect="1"/>
          </p:cNvPicPr>
          <p:nvPr userDrawn="1"/>
        </p:nvPicPr>
        <p:blipFill>
          <a:blip r:embed="rId5"/>
          <a:stretch>
            <a:fillRect/>
          </a:stretch>
        </p:blipFill>
        <p:spPr>
          <a:xfrm>
            <a:off x="2764949" y="38887729"/>
            <a:ext cx="4877000" cy="927615"/>
          </a:xfrm>
          <a:prstGeom prst="rect">
            <a:avLst/>
          </a:prstGeom>
        </p:spPr>
      </p:pic>
      <p:pic>
        <p:nvPicPr>
          <p:cNvPr id="1026" name="Picture 2">
            <a:extLst>
              <a:ext uri="{FF2B5EF4-FFF2-40B4-BE49-F238E27FC236}">
                <a16:creationId xmlns:a16="http://schemas.microsoft.com/office/drawing/2014/main" id="{4696F242-AC99-0BD9-F635-306216D9F313}"/>
              </a:ext>
            </a:extLst>
          </p:cNvPr>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2895400" y="36213010"/>
            <a:ext cx="4746549" cy="219644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SEFARI_Logo_Strapline_RGB.png">
            <a:extLst>
              <a:ext uri="{FF2B5EF4-FFF2-40B4-BE49-F238E27FC236}">
                <a16:creationId xmlns:a16="http://schemas.microsoft.com/office/drawing/2014/main" id="{5E3C95BB-6C12-EB9C-C5D7-F89AE3514979}"/>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23883841" y="5669226"/>
            <a:ext cx="4645161" cy="1588921"/>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Lst>
  <p:txStyles>
    <p:titleStyle>
      <a:lvl1pPr algn="ctr" defTabSz="2087941" rtl="0" eaLnBrk="1" latinLnBrk="0" hangingPunct="1">
        <a:spcBef>
          <a:spcPct val="0"/>
        </a:spcBef>
        <a:buNone/>
        <a:defRPr sz="20100" kern="1200">
          <a:solidFill>
            <a:schemeClr val="tx1"/>
          </a:solidFill>
          <a:latin typeface="+mj-lt"/>
          <a:ea typeface="+mj-ea"/>
          <a:cs typeface="+mj-cs"/>
        </a:defRPr>
      </a:lvl1pPr>
    </p:titleStyle>
    <p:bodyStyle>
      <a:lvl1pPr marL="1565956" indent="-1565956" algn="l" defTabSz="2087941" rtl="0" eaLnBrk="1" latinLnBrk="0" hangingPunct="1">
        <a:spcBef>
          <a:spcPct val="20000"/>
        </a:spcBef>
        <a:buFont typeface="Arial"/>
        <a:buChar char="•"/>
        <a:defRPr sz="14600" kern="1200">
          <a:solidFill>
            <a:schemeClr val="tx1"/>
          </a:solidFill>
          <a:latin typeface="+mn-lt"/>
          <a:ea typeface="+mn-ea"/>
          <a:cs typeface="+mn-cs"/>
        </a:defRPr>
      </a:lvl1pPr>
      <a:lvl2pPr marL="3392904" indent="-1304963" algn="l" defTabSz="2087941" rtl="0" eaLnBrk="1" latinLnBrk="0" hangingPunct="1">
        <a:spcBef>
          <a:spcPct val="20000"/>
        </a:spcBef>
        <a:buFont typeface="Arial"/>
        <a:buChar char="–"/>
        <a:defRPr sz="12800" kern="1200">
          <a:solidFill>
            <a:schemeClr val="tx1"/>
          </a:solidFill>
          <a:latin typeface="+mn-lt"/>
          <a:ea typeface="+mn-ea"/>
          <a:cs typeface="+mn-cs"/>
        </a:defRPr>
      </a:lvl2pPr>
      <a:lvl3pPr marL="5219852" indent="-1043970" algn="l" defTabSz="2087941" rtl="0" eaLnBrk="1" latinLnBrk="0" hangingPunct="1">
        <a:spcBef>
          <a:spcPct val="20000"/>
        </a:spcBef>
        <a:buFont typeface="Arial"/>
        <a:buChar char="•"/>
        <a:defRPr sz="11000" kern="1200">
          <a:solidFill>
            <a:schemeClr val="tx1"/>
          </a:solidFill>
          <a:latin typeface="+mn-lt"/>
          <a:ea typeface="+mn-ea"/>
          <a:cs typeface="+mn-cs"/>
        </a:defRPr>
      </a:lvl3pPr>
      <a:lvl4pPr marL="7307793" indent="-1043970" algn="l" defTabSz="2087941" rtl="0" eaLnBrk="1" latinLnBrk="0" hangingPunct="1">
        <a:spcBef>
          <a:spcPct val="20000"/>
        </a:spcBef>
        <a:buFont typeface="Arial"/>
        <a:buChar char="–"/>
        <a:defRPr sz="9100" kern="1200">
          <a:solidFill>
            <a:schemeClr val="tx1"/>
          </a:solidFill>
          <a:latin typeface="+mn-lt"/>
          <a:ea typeface="+mn-ea"/>
          <a:cs typeface="+mn-cs"/>
        </a:defRPr>
      </a:lvl4pPr>
      <a:lvl5pPr marL="9395734" indent="-1043970" algn="l" defTabSz="2087941" rtl="0" eaLnBrk="1" latinLnBrk="0" hangingPunct="1">
        <a:spcBef>
          <a:spcPct val="20000"/>
        </a:spcBef>
        <a:buFont typeface="Arial"/>
        <a:buChar char="»"/>
        <a:defRPr sz="9100" kern="1200">
          <a:solidFill>
            <a:schemeClr val="tx1"/>
          </a:solidFill>
          <a:latin typeface="+mn-lt"/>
          <a:ea typeface="+mn-ea"/>
          <a:cs typeface="+mn-cs"/>
        </a:defRPr>
      </a:lvl5pPr>
      <a:lvl6pPr marL="11483675" indent="-1043970" algn="l" defTabSz="2087941" rtl="0" eaLnBrk="1" latinLnBrk="0" hangingPunct="1">
        <a:spcBef>
          <a:spcPct val="20000"/>
        </a:spcBef>
        <a:buFont typeface="Arial"/>
        <a:buChar char="•"/>
        <a:defRPr sz="9100" kern="1200">
          <a:solidFill>
            <a:schemeClr val="tx1"/>
          </a:solidFill>
          <a:latin typeface="+mn-lt"/>
          <a:ea typeface="+mn-ea"/>
          <a:cs typeface="+mn-cs"/>
        </a:defRPr>
      </a:lvl6pPr>
      <a:lvl7pPr marL="13571616" indent="-1043970" algn="l" defTabSz="2087941" rtl="0" eaLnBrk="1" latinLnBrk="0" hangingPunct="1">
        <a:spcBef>
          <a:spcPct val="20000"/>
        </a:spcBef>
        <a:buFont typeface="Arial"/>
        <a:buChar char="•"/>
        <a:defRPr sz="9100" kern="1200">
          <a:solidFill>
            <a:schemeClr val="tx1"/>
          </a:solidFill>
          <a:latin typeface="+mn-lt"/>
          <a:ea typeface="+mn-ea"/>
          <a:cs typeface="+mn-cs"/>
        </a:defRPr>
      </a:lvl7pPr>
      <a:lvl8pPr marL="15659557" indent="-1043970" algn="l" defTabSz="2087941" rtl="0" eaLnBrk="1" latinLnBrk="0" hangingPunct="1">
        <a:spcBef>
          <a:spcPct val="20000"/>
        </a:spcBef>
        <a:buFont typeface="Arial"/>
        <a:buChar char="•"/>
        <a:defRPr sz="9100" kern="1200">
          <a:solidFill>
            <a:schemeClr val="tx1"/>
          </a:solidFill>
          <a:latin typeface="+mn-lt"/>
          <a:ea typeface="+mn-ea"/>
          <a:cs typeface="+mn-cs"/>
        </a:defRPr>
      </a:lvl8pPr>
      <a:lvl9pPr marL="17747498" indent="-1043970" algn="l" defTabSz="2087941" rtl="0" eaLnBrk="1" latinLnBrk="0" hangingPunct="1">
        <a:spcBef>
          <a:spcPct val="20000"/>
        </a:spcBef>
        <a:buFont typeface="Arial"/>
        <a:buChar char="•"/>
        <a:defRPr sz="9100" kern="1200">
          <a:solidFill>
            <a:schemeClr val="tx1"/>
          </a:solidFill>
          <a:latin typeface="+mn-lt"/>
          <a:ea typeface="+mn-ea"/>
          <a:cs typeface="+mn-cs"/>
        </a:defRPr>
      </a:lvl9pPr>
    </p:bodyStyle>
    <p:otherStyle>
      <a:defPPr>
        <a:defRPr lang="en-US"/>
      </a:defPPr>
      <a:lvl1pPr marL="0" algn="l" defTabSz="2087941" rtl="0" eaLnBrk="1" latinLnBrk="0" hangingPunct="1">
        <a:defRPr sz="8200" kern="1200">
          <a:solidFill>
            <a:schemeClr val="tx1"/>
          </a:solidFill>
          <a:latin typeface="+mn-lt"/>
          <a:ea typeface="+mn-ea"/>
          <a:cs typeface="+mn-cs"/>
        </a:defRPr>
      </a:lvl1pPr>
      <a:lvl2pPr marL="2087941" algn="l" defTabSz="2087941" rtl="0" eaLnBrk="1" latinLnBrk="0" hangingPunct="1">
        <a:defRPr sz="8200" kern="1200">
          <a:solidFill>
            <a:schemeClr val="tx1"/>
          </a:solidFill>
          <a:latin typeface="+mn-lt"/>
          <a:ea typeface="+mn-ea"/>
          <a:cs typeface="+mn-cs"/>
        </a:defRPr>
      </a:lvl2pPr>
      <a:lvl3pPr marL="4175882" algn="l" defTabSz="2087941" rtl="0" eaLnBrk="1" latinLnBrk="0" hangingPunct="1">
        <a:defRPr sz="8200" kern="1200">
          <a:solidFill>
            <a:schemeClr val="tx1"/>
          </a:solidFill>
          <a:latin typeface="+mn-lt"/>
          <a:ea typeface="+mn-ea"/>
          <a:cs typeface="+mn-cs"/>
        </a:defRPr>
      </a:lvl3pPr>
      <a:lvl4pPr marL="6263823" algn="l" defTabSz="2087941" rtl="0" eaLnBrk="1" latinLnBrk="0" hangingPunct="1">
        <a:defRPr sz="8200" kern="1200">
          <a:solidFill>
            <a:schemeClr val="tx1"/>
          </a:solidFill>
          <a:latin typeface="+mn-lt"/>
          <a:ea typeface="+mn-ea"/>
          <a:cs typeface="+mn-cs"/>
        </a:defRPr>
      </a:lvl4pPr>
      <a:lvl5pPr marL="8351764" algn="l" defTabSz="2087941" rtl="0" eaLnBrk="1" latinLnBrk="0" hangingPunct="1">
        <a:defRPr sz="8200" kern="1200">
          <a:solidFill>
            <a:schemeClr val="tx1"/>
          </a:solidFill>
          <a:latin typeface="+mn-lt"/>
          <a:ea typeface="+mn-ea"/>
          <a:cs typeface="+mn-cs"/>
        </a:defRPr>
      </a:lvl5pPr>
      <a:lvl6pPr marL="10439705" algn="l" defTabSz="2087941" rtl="0" eaLnBrk="1" latinLnBrk="0" hangingPunct="1">
        <a:defRPr sz="8200" kern="1200">
          <a:solidFill>
            <a:schemeClr val="tx1"/>
          </a:solidFill>
          <a:latin typeface="+mn-lt"/>
          <a:ea typeface="+mn-ea"/>
          <a:cs typeface="+mn-cs"/>
        </a:defRPr>
      </a:lvl6pPr>
      <a:lvl7pPr marL="12527646" algn="l" defTabSz="2087941" rtl="0" eaLnBrk="1" latinLnBrk="0" hangingPunct="1">
        <a:defRPr sz="8200" kern="1200">
          <a:solidFill>
            <a:schemeClr val="tx1"/>
          </a:solidFill>
          <a:latin typeface="+mn-lt"/>
          <a:ea typeface="+mn-ea"/>
          <a:cs typeface="+mn-cs"/>
        </a:defRPr>
      </a:lvl7pPr>
      <a:lvl8pPr marL="14615587" algn="l" defTabSz="2087941" rtl="0" eaLnBrk="1" latinLnBrk="0" hangingPunct="1">
        <a:defRPr sz="8200" kern="1200">
          <a:solidFill>
            <a:schemeClr val="tx1"/>
          </a:solidFill>
          <a:latin typeface="+mn-lt"/>
          <a:ea typeface="+mn-ea"/>
          <a:cs typeface="+mn-cs"/>
        </a:defRPr>
      </a:lvl8pPr>
      <a:lvl9pPr marL="16703528" algn="l" defTabSz="2087941"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Rose.Boyko@sruc.ac.uk" TargetMode="External"/><Relationship Id="rId2" Type="http://schemas.openxmlformats.org/officeDocument/2006/relationships/hyperlink" Target="mailto:Paul.Hargreaves@sruc.ac.uk" TargetMode="Externa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hyperlink" Target="mailto:Christine.Watson@sruc.ac.uk"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ounded Rectangle 31"/>
          <p:cNvSpPr/>
          <p:nvPr/>
        </p:nvSpPr>
        <p:spPr>
          <a:xfrm>
            <a:off x="11099220" y="35758192"/>
            <a:ext cx="19727898" cy="6882619"/>
          </a:xfrm>
          <a:prstGeom prst="roundRect">
            <a:avLst>
              <a:gd name="adj" fmla="val 0"/>
            </a:avLst>
          </a:prstGeom>
          <a:solidFill>
            <a:srgbClr val="C50F24">
              <a:alpha val="75000"/>
            </a:srgbClr>
          </a:solidFill>
          <a:ln w="508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t> </a:t>
            </a:r>
          </a:p>
        </p:txBody>
      </p:sp>
      <p:sp>
        <p:nvSpPr>
          <p:cNvPr id="30" name="Rounded Rectangle 29"/>
          <p:cNvSpPr/>
          <p:nvPr/>
        </p:nvSpPr>
        <p:spPr>
          <a:xfrm>
            <a:off x="215952" y="8997490"/>
            <a:ext cx="10386584" cy="26288684"/>
          </a:xfrm>
          <a:prstGeom prst="roundRect">
            <a:avLst>
              <a:gd name="adj" fmla="val 0"/>
            </a:avLst>
          </a:prstGeom>
          <a:solidFill>
            <a:srgbClr val="E77607">
              <a:alpha val="75000"/>
            </a:srgbClr>
          </a:solidFill>
          <a:ln w="50800" cap="flat" cmpd="sng" algn="ctr">
            <a:no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accent6">
                    <a:lumMod val="75000"/>
                  </a:schemeClr>
                </a:solidFill>
              </a:rPr>
              <a:t> </a:t>
            </a:r>
          </a:p>
        </p:txBody>
      </p:sp>
      <p:sp>
        <p:nvSpPr>
          <p:cNvPr id="9" name="TextBox 8"/>
          <p:cNvSpPr txBox="1"/>
          <p:nvPr/>
        </p:nvSpPr>
        <p:spPr>
          <a:xfrm>
            <a:off x="1383782" y="1637168"/>
            <a:ext cx="20166541" cy="3631763"/>
          </a:xfrm>
          <a:prstGeom prst="rect">
            <a:avLst/>
          </a:prstGeom>
          <a:noFill/>
        </p:spPr>
        <p:txBody>
          <a:bodyPr wrap="square" rtlCol="0">
            <a:spAutoFit/>
          </a:bodyPr>
          <a:lstStyle/>
          <a:p>
            <a:pPr>
              <a:lnSpc>
                <a:spcPts val="10000"/>
              </a:lnSpc>
            </a:pPr>
            <a:r>
              <a:rPr lang="en-US" sz="9600" b="1" dirty="0">
                <a:solidFill>
                  <a:srgbClr val="373A3A"/>
                </a:solidFill>
                <a:latin typeface="Calibri"/>
                <a:ea typeface="ヒラギノ角ゴ ProN W3"/>
                <a:cs typeface="ヒラギノ角ゴ ProN W3"/>
              </a:rPr>
              <a:t>Soil Health Indicators for Scotland</a:t>
            </a:r>
          </a:p>
          <a:p>
            <a:pPr>
              <a:lnSpc>
                <a:spcPts val="8800"/>
              </a:lnSpc>
            </a:pPr>
            <a:r>
              <a:rPr lang="en-US" sz="7200" dirty="0">
                <a:solidFill>
                  <a:srgbClr val="373A3A"/>
                </a:solidFill>
                <a:latin typeface="Calibri"/>
              </a:rPr>
              <a:t>Soil Health Indicators reflecting the situation in Scotland – Are they working?</a:t>
            </a:r>
          </a:p>
        </p:txBody>
      </p:sp>
      <p:sp>
        <p:nvSpPr>
          <p:cNvPr id="10" name="TextBox 9"/>
          <p:cNvSpPr txBox="1"/>
          <p:nvPr/>
        </p:nvSpPr>
        <p:spPr>
          <a:xfrm>
            <a:off x="11099220" y="9357327"/>
            <a:ext cx="16966310" cy="7458324"/>
          </a:xfrm>
          <a:prstGeom prst="rect">
            <a:avLst/>
          </a:prstGeom>
          <a:noFill/>
        </p:spPr>
        <p:txBody>
          <a:bodyPr wrap="square" rtlCol="0">
            <a:spAutoFit/>
          </a:bodyPr>
          <a:lstStyle/>
          <a:p>
            <a:pPr>
              <a:lnSpc>
                <a:spcPts val="3600"/>
              </a:lnSpc>
            </a:pPr>
            <a:r>
              <a:rPr lang="en-US" sz="5200" b="1" dirty="0">
                <a:solidFill>
                  <a:srgbClr val="E77607"/>
                </a:solidFill>
                <a:latin typeface="Calibri"/>
              </a:rPr>
              <a:t>Methods</a:t>
            </a:r>
          </a:p>
          <a:p>
            <a:pPr>
              <a:lnSpc>
                <a:spcPts val="3600"/>
              </a:lnSpc>
            </a:pPr>
            <a:r>
              <a:rPr lang="en-GB" sz="2800" dirty="0">
                <a:solidFill>
                  <a:srgbClr val="373A3A"/>
                </a:solidFill>
                <a:latin typeface="Calibri"/>
              </a:rPr>
              <a:t>Scopus database search was searched from the year 2000 onwards for: Temperate, soil, quality and indicators. This gave a total of 250 papers. These were then assessed using the title and abstract for direct relevance to soil quality indicators with review papers only included in the first sweep if they included some suggestion of soil indicators.</a:t>
            </a:r>
          </a:p>
          <a:p>
            <a:pPr>
              <a:lnSpc>
                <a:spcPts val="3600"/>
              </a:lnSpc>
            </a:pPr>
            <a:r>
              <a:rPr lang="en-GB" sz="2800" dirty="0">
                <a:solidFill>
                  <a:srgbClr val="373A3A"/>
                </a:solidFill>
                <a:latin typeface="Calibri"/>
              </a:rPr>
              <a:t>These 250 papers were then sorted by an in-depth reading of the papers and split into three groups based on relevance to the Scottish climate: (1) those that were not directly relevant due to climate or failed to provide a suggested list of soil indicators; (2) those with direct relevance to a Scottish climate and vegetation/agricultural systems; and (3) those that had some relevance to a Scottish vegetation/agricultural system. These research papers were then assessed both separately and together for the suggested soil health indicators to evaluate any commonality. The groupings of indicators were broadly chemical, physical and biological with further sub-divisions of these groups.</a:t>
            </a:r>
          </a:p>
          <a:p>
            <a:pPr>
              <a:lnSpc>
                <a:spcPts val="3600"/>
              </a:lnSpc>
            </a:pPr>
            <a:r>
              <a:rPr lang="en-GB" sz="2800" dirty="0">
                <a:solidFill>
                  <a:srgbClr val="373A3A"/>
                </a:solidFill>
                <a:latin typeface="Calibri"/>
              </a:rPr>
              <a:t> </a:t>
            </a:r>
            <a:r>
              <a:rPr lang="en-US" sz="2800" dirty="0">
                <a:solidFill>
                  <a:srgbClr val="E77607"/>
                </a:solidFill>
                <a:latin typeface="Calibri"/>
              </a:rPr>
              <a:t>Soil Organic Matter</a:t>
            </a:r>
          </a:p>
          <a:p>
            <a:pPr>
              <a:lnSpc>
                <a:spcPts val="3600"/>
              </a:lnSpc>
            </a:pPr>
            <a:r>
              <a:rPr lang="en-US" sz="2800" dirty="0">
                <a:solidFill>
                  <a:srgbClr val="373A3A"/>
                </a:solidFill>
                <a:latin typeface="Calibri"/>
              </a:rPr>
              <a:t>Both the literature survey and from discussions with farmers groups suggested that SOM was an area of great concern, especially bands reflecting good, moderate and poor for Scottish soils.</a:t>
            </a:r>
          </a:p>
          <a:p>
            <a:pPr>
              <a:lnSpc>
                <a:spcPts val="3600"/>
              </a:lnSpc>
            </a:pPr>
            <a:r>
              <a:rPr lang="en-GB" sz="2800" dirty="0">
                <a:solidFill>
                  <a:srgbClr val="373A3A"/>
                </a:solidFill>
                <a:latin typeface="Calibri"/>
              </a:rPr>
              <a:t>A test of these bands of SOM in Scottish soils from a number of locations that had been analysed using LOI and compared with the values from the Soil Finder database recommended in the AHDB methodology.</a:t>
            </a:r>
            <a:endParaRPr lang="en-US" sz="2800" dirty="0">
              <a:solidFill>
                <a:srgbClr val="373A3A"/>
              </a:solidFill>
              <a:latin typeface="Calibri"/>
            </a:endParaRPr>
          </a:p>
        </p:txBody>
      </p:sp>
      <p:sp>
        <p:nvSpPr>
          <p:cNvPr id="12" name="TextBox 11"/>
          <p:cNvSpPr txBox="1"/>
          <p:nvPr/>
        </p:nvSpPr>
        <p:spPr>
          <a:xfrm>
            <a:off x="10912626" y="17862007"/>
            <a:ext cx="18086267" cy="2380011"/>
          </a:xfrm>
          <a:prstGeom prst="rect">
            <a:avLst/>
          </a:prstGeom>
          <a:noFill/>
        </p:spPr>
        <p:txBody>
          <a:bodyPr wrap="square" rtlCol="0">
            <a:spAutoFit/>
          </a:bodyPr>
          <a:lstStyle/>
          <a:p>
            <a:pPr>
              <a:lnSpc>
                <a:spcPts val="3600"/>
              </a:lnSpc>
            </a:pPr>
            <a:r>
              <a:rPr lang="en-US" sz="5200" b="1" dirty="0">
                <a:solidFill>
                  <a:srgbClr val="E77607"/>
                </a:solidFill>
                <a:latin typeface="Calibri"/>
              </a:rPr>
              <a:t>Results</a:t>
            </a:r>
            <a:r>
              <a:rPr lang="en-GB" sz="2800" dirty="0">
                <a:solidFill>
                  <a:srgbClr val="373A3A"/>
                </a:solidFill>
                <a:latin typeface="Calibri"/>
              </a:rPr>
              <a:t> </a:t>
            </a:r>
          </a:p>
          <a:p>
            <a:pPr>
              <a:lnSpc>
                <a:spcPts val="3600"/>
              </a:lnSpc>
            </a:pPr>
            <a:r>
              <a:rPr lang="en-GB" sz="2800" dirty="0">
                <a:solidFill>
                  <a:srgbClr val="373A3A"/>
                </a:solidFill>
                <a:latin typeface="Calibri"/>
              </a:rPr>
              <a:t>Of the 250 papers: </a:t>
            </a:r>
          </a:p>
          <a:p>
            <a:pPr marL="514350" indent="-514350">
              <a:lnSpc>
                <a:spcPts val="3600"/>
              </a:lnSpc>
              <a:buAutoNum type="arabicParenBoth"/>
            </a:pPr>
            <a:r>
              <a:rPr lang="en-GB" sz="2800" dirty="0">
                <a:solidFill>
                  <a:srgbClr val="373A3A"/>
                </a:solidFill>
                <a:latin typeface="Calibri"/>
              </a:rPr>
              <a:t>92 were not directly relevant due to climate or failed to provide a suggested list of soil indicators; </a:t>
            </a:r>
          </a:p>
          <a:p>
            <a:pPr marL="514350" indent="-514350">
              <a:lnSpc>
                <a:spcPts val="3600"/>
              </a:lnSpc>
              <a:buAutoNum type="arabicParenBoth"/>
            </a:pPr>
            <a:r>
              <a:rPr lang="en-GB" sz="2800" dirty="0">
                <a:solidFill>
                  <a:srgbClr val="373A3A"/>
                </a:solidFill>
                <a:latin typeface="Calibri"/>
              </a:rPr>
              <a:t>81 papers had direct relevance to a Scottish climate and vegetation/agricultural systems;</a:t>
            </a:r>
          </a:p>
          <a:p>
            <a:pPr marL="514350" indent="-514350">
              <a:lnSpc>
                <a:spcPts val="3600"/>
              </a:lnSpc>
              <a:buAutoNum type="arabicParenBoth"/>
            </a:pPr>
            <a:r>
              <a:rPr lang="en-GB" sz="2800" dirty="0">
                <a:solidFill>
                  <a:srgbClr val="373A3A"/>
                </a:solidFill>
                <a:latin typeface="Calibri"/>
              </a:rPr>
              <a:t>77those had some relevance to a Scottish vegetation/agricultural system (Figure 2). </a:t>
            </a:r>
            <a:endParaRPr lang="en-US" sz="2800" dirty="0">
              <a:solidFill>
                <a:srgbClr val="373A3A"/>
              </a:solidFill>
              <a:latin typeface="Calibri"/>
            </a:endParaRPr>
          </a:p>
        </p:txBody>
      </p:sp>
      <p:sp>
        <p:nvSpPr>
          <p:cNvPr id="17" name="TextBox 16"/>
          <p:cNvSpPr txBox="1"/>
          <p:nvPr/>
        </p:nvSpPr>
        <p:spPr>
          <a:xfrm>
            <a:off x="1383782" y="5414016"/>
            <a:ext cx="12347479" cy="2451953"/>
          </a:xfrm>
          <a:prstGeom prst="rect">
            <a:avLst/>
          </a:prstGeom>
          <a:noFill/>
        </p:spPr>
        <p:txBody>
          <a:bodyPr wrap="square" rtlCol="0">
            <a:spAutoFit/>
          </a:bodyPr>
          <a:lstStyle/>
          <a:p>
            <a:pPr>
              <a:lnSpc>
                <a:spcPts val="3200"/>
              </a:lnSpc>
            </a:pPr>
            <a:r>
              <a:rPr lang="en-US" sz="4400" dirty="0">
                <a:solidFill>
                  <a:srgbClr val="373A3A"/>
                </a:solidFill>
              </a:rPr>
              <a:t>Paul R. Hargreaves, Rosie Boyko, Christine Watson</a:t>
            </a:r>
          </a:p>
          <a:p>
            <a:pPr>
              <a:lnSpc>
                <a:spcPts val="3200"/>
              </a:lnSpc>
            </a:pPr>
            <a:endParaRPr lang="en-US" sz="1800" dirty="0">
              <a:solidFill>
                <a:srgbClr val="373A3A"/>
              </a:solidFill>
            </a:endParaRPr>
          </a:p>
          <a:p>
            <a:pPr>
              <a:lnSpc>
                <a:spcPts val="2400"/>
              </a:lnSpc>
            </a:pPr>
            <a:r>
              <a:rPr lang="en-US" sz="2000" dirty="0">
                <a:solidFill>
                  <a:srgbClr val="373A3A"/>
                </a:solidFill>
              </a:rPr>
              <a:t>Email: </a:t>
            </a:r>
            <a:r>
              <a:rPr lang="en-US" sz="2000" dirty="0">
                <a:solidFill>
                  <a:srgbClr val="373A3A"/>
                </a:solidFill>
                <a:hlinkClick r:id="rId2"/>
              </a:rPr>
              <a:t>Paul.Hargreaves@sruc.ac.uk</a:t>
            </a:r>
            <a:endParaRPr lang="en-US" sz="2000" dirty="0">
              <a:solidFill>
                <a:srgbClr val="373A3A"/>
              </a:solidFill>
            </a:endParaRPr>
          </a:p>
          <a:p>
            <a:pPr>
              <a:lnSpc>
                <a:spcPts val="2400"/>
              </a:lnSpc>
            </a:pPr>
            <a:endParaRPr lang="en-US" sz="2000" dirty="0">
              <a:solidFill>
                <a:srgbClr val="373A3A"/>
              </a:solidFill>
            </a:endParaRPr>
          </a:p>
          <a:p>
            <a:pPr>
              <a:lnSpc>
                <a:spcPts val="2400"/>
              </a:lnSpc>
            </a:pPr>
            <a:r>
              <a:rPr lang="en-US" sz="2000" dirty="0">
                <a:solidFill>
                  <a:srgbClr val="373A3A"/>
                </a:solidFill>
                <a:hlinkClick r:id="rId3"/>
              </a:rPr>
              <a:t>            Rose.Boyko@sruc.ac.uk</a:t>
            </a:r>
            <a:r>
              <a:rPr lang="en-US" sz="2000" dirty="0">
                <a:solidFill>
                  <a:srgbClr val="373A3A"/>
                </a:solidFill>
              </a:rPr>
              <a:t> </a:t>
            </a:r>
          </a:p>
          <a:p>
            <a:pPr>
              <a:lnSpc>
                <a:spcPts val="2400"/>
              </a:lnSpc>
            </a:pPr>
            <a:endParaRPr lang="en-US" sz="2000" dirty="0">
              <a:solidFill>
                <a:srgbClr val="373A3A"/>
              </a:solidFill>
            </a:endParaRPr>
          </a:p>
          <a:p>
            <a:pPr>
              <a:lnSpc>
                <a:spcPts val="2400"/>
              </a:lnSpc>
            </a:pPr>
            <a:r>
              <a:rPr lang="en-US" sz="2000" dirty="0">
                <a:solidFill>
                  <a:srgbClr val="373A3A"/>
                </a:solidFill>
                <a:hlinkClick r:id="rId4"/>
              </a:rPr>
              <a:t>            Christine.Watson@sruc.ac.uk</a:t>
            </a:r>
            <a:r>
              <a:rPr lang="en-US" sz="2000" dirty="0">
                <a:solidFill>
                  <a:srgbClr val="373A3A"/>
                </a:solidFill>
              </a:rPr>
              <a:t> </a:t>
            </a:r>
          </a:p>
        </p:txBody>
      </p:sp>
      <p:sp>
        <p:nvSpPr>
          <p:cNvPr id="22" name="TextBox 21"/>
          <p:cNvSpPr txBox="1"/>
          <p:nvPr/>
        </p:nvSpPr>
        <p:spPr>
          <a:xfrm>
            <a:off x="10912625" y="28367775"/>
            <a:ext cx="13763106" cy="768416"/>
          </a:xfrm>
          <a:prstGeom prst="rect">
            <a:avLst/>
          </a:prstGeom>
          <a:noFill/>
        </p:spPr>
        <p:txBody>
          <a:bodyPr wrap="square" rtlCol="0">
            <a:noAutofit/>
          </a:bodyPr>
          <a:lstStyle/>
          <a:p>
            <a:r>
              <a:rPr lang="en-GB" sz="2800" b="1" dirty="0">
                <a:solidFill>
                  <a:srgbClr val="373A3A"/>
                </a:solidFill>
              </a:rPr>
              <a:t>Figure 2. Percentage of references to soil texture, specific health indicators and vegetation in the research papers.</a:t>
            </a:r>
            <a:endParaRPr lang="en-US" sz="2800" dirty="0">
              <a:solidFill>
                <a:srgbClr val="373A3A"/>
              </a:solidFill>
            </a:endParaRPr>
          </a:p>
        </p:txBody>
      </p:sp>
      <p:sp>
        <p:nvSpPr>
          <p:cNvPr id="29" name="TextBox 28"/>
          <p:cNvSpPr txBox="1"/>
          <p:nvPr/>
        </p:nvSpPr>
        <p:spPr>
          <a:xfrm>
            <a:off x="439615" y="9510185"/>
            <a:ext cx="9742571" cy="20578390"/>
          </a:xfrm>
          <a:prstGeom prst="rect">
            <a:avLst/>
          </a:prstGeom>
          <a:noFill/>
        </p:spPr>
        <p:txBody>
          <a:bodyPr wrap="square" rtlCol="0">
            <a:spAutoFit/>
          </a:bodyPr>
          <a:lstStyle/>
          <a:p>
            <a:pPr>
              <a:lnSpc>
                <a:spcPts val="3600"/>
              </a:lnSpc>
            </a:pPr>
            <a:r>
              <a:rPr lang="en-US" sz="5200" b="1" dirty="0">
                <a:solidFill>
                  <a:schemeClr val="bg1"/>
                </a:solidFill>
                <a:latin typeface="Calibri"/>
              </a:rPr>
              <a:t>Introduction</a:t>
            </a:r>
          </a:p>
          <a:p>
            <a:pPr>
              <a:lnSpc>
                <a:spcPts val="4600"/>
              </a:lnSpc>
            </a:pPr>
            <a:r>
              <a:rPr lang="en-US" sz="3400" dirty="0">
                <a:solidFill>
                  <a:schemeClr val="bg1"/>
                </a:solidFill>
              </a:rPr>
              <a:t>Any monitoring or management of soils needs to incorporate the understanding of the chemical, physical and biological process that combine together to produce a healthy soil (Figure 1).</a:t>
            </a:r>
          </a:p>
          <a:p>
            <a:pPr>
              <a:lnSpc>
                <a:spcPts val="4600"/>
              </a:lnSpc>
            </a:pPr>
            <a:endParaRPr lang="en-US" sz="3400" dirty="0">
              <a:solidFill>
                <a:schemeClr val="bg1"/>
              </a:solidFill>
              <a:latin typeface="Calibri"/>
            </a:endParaRPr>
          </a:p>
          <a:p>
            <a:pPr>
              <a:lnSpc>
                <a:spcPts val="4600"/>
              </a:lnSpc>
            </a:pPr>
            <a:endParaRPr lang="en-US" sz="3400" dirty="0">
              <a:solidFill>
                <a:schemeClr val="bg1"/>
              </a:solidFill>
              <a:latin typeface="Calibri"/>
            </a:endParaRPr>
          </a:p>
          <a:p>
            <a:pPr>
              <a:lnSpc>
                <a:spcPts val="4600"/>
              </a:lnSpc>
            </a:pPr>
            <a:endParaRPr lang="en-US" sz="3400" dirty="0">
              <a:solidFill>
                <a:schemeClr val="bg1"/>
              </a:solidFill>
              <a:latin typeface="Calibri"/>
            </a:endParaRPr>
          </a:p>
          <a:p>
            <a:pPr>
              <a:lnSpc>
                <a:spcPts val="4600"/>
              </a:lnSpc>
            </a:pPr>
            <a:endParaRPr lang="en-US" sz="3400" dirty="0">
              <a:solidFill>
                <a:schemeClr val="bg1"/>
              </a:solidFill>
              <a:latin typeface="Calibri"/>
            </a:endParaRPr>
          </a:p>
          <a:p>
            <a:pPr>
              <a:lnSpc>
                <a:spcPts val="4600"/>
              </a:lnSpc>
            </a:pPr>
            <a:endParaRPr lang="en-US" sz="3400" dirty="0">
              <a:solidFill>
                <a:schemeClr val="bg1"/>
              </a:solidFill>
              <a:latin typeface="Calibri"/>
            </a:endParaRPr>
          </a:p>
          <a:p>
            <a:pPr>
              <a:lnSpc>
                <a:spcPts val="4600"/>
              </a:lnSpc>
            </a:pPr>
            <a:endParaRPr lang="en-US" sz="3400" dirty="0">
              <a:solidFill>
                <a:schemeClr val="bg1"/>
              </a:solidFill>
              <a:latin typeface="Calibri"/>
            </a:endParaRPr>
          </a:p>
          <a:p>
            <a:pPr>
              <a:lnSpc>
                <a:spcPts val="4600"/>
              </a:lnSpc>
            </a:pPr>
            <a:endParaRPr lang="en-US" sz="3400" dirty="0">
              <a:solidFill>
                <a:schemeClr val="bg1"/>
              </a:solidFill>
              <a:latin typeface="Calibri"/>
            </a:endParaRPr>
          </a:p>
          <a:p>
            <a:pPr>
              <a:lnSpc>
                <a:spcPts val="4600"/>
              </a:lnSpc>
            </a:pPr>
            <a:endParaRPr lang="en-US" sz="3400" dirty="0">
              <a:solidFill>
                <a:schemeClr val="bg1"/>
              </a:solidFill>
              <a:latin typeface="Calibri"/>
            </a:endParaRPr>
          </a:p>
          <a:p>
            <a:pPr>
              <a:lnSpc>
                <a:spcPts val="4600"/>
              </a:lnSpc>
            </a:pPr>
            <a:endParaRPr lang="en-US" sz="3400" dirty="0">
              <a:solidFill>
                <a:schemeClr val="bg1"/>
              </a:solidFill>
              <a:latin typeface="Calibri"/>
            </a:endParaRPr>
          </a:p>
          <a:p>
            <a:pPr>
              <a:lnSpc>
                <a:spcPts val="4600"/>
              </a:lnSpc>
            </a:pPr>
            <a:endParaRPr lang="en-US" sz="3400" dirty="0">
              <a:solidFill>
                <a:schemeClr val="bg1"/>
              </a:solidFill>
              <a:latin typeface="Calibri"/>
            </a:endParaRPr>
          </a:p>
          <a:p>
            <a:pPr>
              <a:lnSpc>
                <a:spcPts val="4600"/>
              </a:lnSpc>
            </a:pPr>
            <a:r>
              <a:rPr lang="en-US" sz="3400" dirty="0">
                <a:solidFill>
                  <a:schemeClr val="bg1"/>
                </a:solidFill>
                <a:latin typeface="Calibri"/>
              </a:rPr>
              <a:t>Figure 1. Three components of soil health (from Stockdale et al., 2019)</a:t>
            </a:r>
          </a:p>
          <a:p>
            <a:pPr>
              <a:lnSpc>
                <a:spcPts val="4600"/>
              </a:lnSpc>
            </a:pPr>
            <a:endParaRPr lang="en-US" sz="3400" dirty="0">
              <a:solidFill>
                <a:schemeClr val="bg1"/>
              </a:solidFill>
              <a:latin typeface="Calibri"/>
            </a:endParaRPr>
          </a:p>
          <a:p>
            <a:pPr>
              <a:lnSpc>
                <a:spcPts val="4600"/>
              </a:lnSpc>
            </a:pPr>
            <a:r>
              <a:rPr lang="en-US" sz="3400" dirty="0">
                <a:solidFill>
                  <a:schemeClr val="bg1"/>
                </a:solidFill>
              </a:rPr>
              <a:t>Work with the AHDB </a:t>
            </a:r>
            <a:r>
              <a:rPr lang="en-US" sz="3400" dirty="0" err="1">
                <a:solidFill>
                  <a:schemeClr val="bg1"/>
                </a:solidFill>
              </a:rPr>
              <a:t>GreatSoil</a:t>
            </a:r>
            <a:r>
              <a:rPr lang="en-US" sz="3400" dirty="0">
                <a:solidFill>
                  <a:schemeClr val="bg1"/>
                </a:solidFill>
              </a:rPr>
              <a:t> partnership suggested a list of soil health indicators based on expert knowledge for English, Welsh and Scottish soils. However, as Scottish soils are different both physically and their underlying chemistry, there is a need to investigate the soil health indicators using referenced research papers for similar conditions to Scotland. </a:t>
            </a:r>
          </a:p>
          <a:p>
            <a:pPr>
              <a:lnSpc>
                <a:spcPts val="4600"/>
              </a:lnSpc>
            </a:pPr>
            <a:endParaRPr lang="en-US" sz="3400" dirty="0">
              <a:solidFill>
                <a:schemeClr val="bg1"/>
              </a:solidFill>
            </a:endParaRPr>
          </a:p>
          <a:p>
            <a:pPr>
              <a:lnSpc>
                <a:spcPts val="4600"/>
              </a:lnSpc>
            </a:pPr>
            <a:r>
              <a:rPr lang="en-US" sz="3400" dirty="0">
                <a:solidFill>
                  <a:schemeClr val="bg1"/>
                </a:solidFill>
                <a:latin typeface="Calibri"/>
              </a:rPr>
              <a:t>Once a specific list of soil health indicators had been identified these were compared with the AHDB suggested indicators. Additionally, the methodology for assessment of soils health criteria as good, moderate and poor for actual Scottish soils needed to be assessed.</a:t>
            </a:r>
          </a:p>
          <a:p>
            <a:pPr>
              <a:lnSpc>
                <a:spcPts val="4600"/>
              </a:lnSpc>
            </a:pPr>
            <a:endParaRPr lang="en-US" sz="3400" dirty="0">
              <a:solidFill>
                <a:schemeClr val="bg1"/>
              </a:solidFill>
              <a:latin typeface="Calibri"/>
            </a:endParaRPr>
          </a:p>
          <a:p>
            <a:pPr>
              <a:lnSpc>
                <a:spcPts val="4600"/>
              </a:lnSpc>
            </a:pPr>
            <a:r>
              <a:rPr lang="en-US" sz="3400" dirty="0">
                <a:solidFill>
                  <a:schemeClr val="bg1"/>
                </a:solidFill>
                <a:latin typeface="Calibri"/>
              </a:rPr>
              <a:t>This began with the most commonly used criteria and reflected the end user interests to encourage uptake. </a:t>
            </a:r>
          </a:p>
        </p:txBody>
      </p:sp>
      <p:sp>
        <p:nvSpPr>
          <p:cNvPr id="31" name="TextBox 30"/>
          <p:cNvSpPr txBox="1"/>
          <p:nvPr/>
        </p:nvSpPr>
        <p:spPr>
          <a:xfrm>
            <a:off x="11173114" y="36116418"/>
            <a:ext cx="19102099" cy="6420668"/>
          </a:xfrm>
          <a:prstGeom prst="rect">
            <a:avLst/>
          </a:prstGeom>
          <a:noFill/>
        </p:spPr>
        <p:txBody>
          <a:bodyPr wrap="square" rtlCol="0">
            <a:spAutoFit/>
          </a:bodyPr>
          <a:lstStyle/>
          <a:p>
            <a:pPr>
              <a:lnSpc>
                <a:spcPts val="3600"/>
              </a:lnSpc>
            </a:pPr>
            <a:r>
              <a:rPr lang="en-US" sz="5200" b="1" dirty="0">
                <a:solidFill>
                  <a:schemeClr val="bg1"/>
                </a:solidFill>
                <a:latin typeface="Calibri"/>
              </a:rPr>
              <a:t>Conclusions</a:t>
            </a:r>
          </a:p>
          <a:p>
            <a:pPr marL="457200" indent="-457200">
              <a:lnSpc>
                <a:spcPts val="4600"/>
              </a:lnSpc>
              <a:buFont typeface="Wingdings" charset="2"/>
              <a:buChar char="§"/>
            </a:pPr>
            <a:r>
              <a:rPr lang="en-US" sz="3400" dirty="0">
                <a:solidFill>
                  <a:schemeClr val="bg1"/>
                </a:solidFill>
                <a:latin typeface="Calibri"/>
              </a:rPr>
              <a:t> </a:t>
            </a:r>
            <a:r>
              <a:rPr lang="en-GB" sz="3400" dirty="0">
                <a:solidFill>
                  <a:schemeClr val="bg1"/>
                </a:solidFill>
                <a:latin typeface="Calibri"/>
              </a:rPr>
              <a:t>Similar assessments for soil health were recognised with two different ranking systems</a:t>
            </a:r>
          </a:p>
          <a:p>
            <a:pPr marL="457200" indent="-457200">
              <a:lnSpc>
                <a:spcPts val="4600"/>
              </a:lnSpc>
              <a:buFont typeface="Wingdings" charset="2"/>
              <a:buChar char="§"/>
            </a:pPr>
            <a:r>
              <a:rPr lang="en-GB" sz="3400" dirty="0">
                <a:solidFill>
                  <a:schemeClr val="bg1"/>
                </a:solidFill>
                <a:latin typeface="Calibri"/>
              </a:rPr>
              <a:t>Focus on SOM or soil C has become much greater in recent years, especially with the interest as a mitigation measure for climate change</a:t>
            </a:r>
          </a:p>
          <a:p>
            <a:pPr marL="457200" indent="-457200">
              <a:lnSpc>
                <a:spcPts val="4600"/>
              </a:lnSpc>
              <a:buFont typeface="Wingdings" charset="2"/>
              <a:buChar char="§"/>
            </a:pPr>
            <a:r>
              <a:rPr lang="en-GB" sz="3400" dirty="0">
                <a:solidFill>
                  <a:schemeClr val="bg1"/>
                </a:solidFill>
                <a:latin typeface="Calibri"/>
              </a:rPr>
              <a:t>Longer-term grass lays (over 5 years) with would be expected to return results as good but only gave moderate results</a:t>
            </a:r>
          </a:p>
          <a:p>
            <a:pPr marL="457200" indent="-457200">
              <a:lnSpc>
                <a:spcPts val="4600"/>
              </a:lnSpc>
              <a:buFont typeface="Wingdings" charset="2"/>
              <a:buChar char="§"/>
            </a:pPr>
            <a:r>
              <a:rPr lang="en-GB" sz="3400" dirty="0">
                <a:solidFill>
                  <a:schemeClr val="bg1"/>
                </a:solidFill>
                <a:latin typeface="Calibri"/>
              </a:rPr>
              <a:t>Certain upland soils had very wide bands, </a:t>
            </a:r>
            <a:r>
              <a:rPr lang="en-GB" sz="3400" dirty="0" err="1">
                <a:solidFill>
                  <a:schemeClr val="bg1"/>
                </a:solidFill>
                <a:latin typeface="Calibri"/>
              </a:rPr>
              <a:t>espeiclally</a:t>
            </a:r>
            <a:r>
              <a:rPr lang="en-GB" sz="3400" dirty="0">
                <a:solidFill>
                  <a:schemeClr val="bg1"/>
                </a:solidFill>
                <a:latin typeface="Calibri"/>
              </a:rPr>
              <a:t> for good, with high upper limits for SOM (96% to 80%) and may not reflect the average values expected across an area</a:t>
            </a:r>
          </a:p>
          <a:p>
            <a:pPr>
              <a:lnSpc>
                <a:spcPts val="4600"/>
              </a:lnSpc>
            </a:pPr>
            <a:endParaRPr lang="en-GB" sz="3400" dirty="0">
              <a:solidFill>
                <a:schemeClr val="bg1"/>
              </a:solidFill>
              <a:latin typeface="Calibri"/>
            </a:endParaRPr>
          </a:p>
          <a:p>
            <a:pPr>
              <a:lnSpc>
                <a:spcPts val="4600"/>
              </a:lnSpc>
            </a:pPr>
            <a:endParaRPr lang="en-GB" sz="3400" dirty="0">
              <a:solidFill>
                <a:schemeClr val="bg1"/>
              </a:solidFill>
              <a:latin typeface="Calibri"/>
            </a:endParaRPr>
          </a:p>
          <a:p>
            <a:pPr>
              <a:lnSpc>
                <a:spcPts val="4600"/>
              </a:lnSpc>
            </a:pPr>
            <a:r>
              <a:rPr lang="en-GB" sz="3400" dirty="0">
                <a:solidFill>
                  <a:schemeClr val="bg1"/>
                </a:solidFill>
                <a:latin typeface="Calibri"/>
              </a:rPr>
              <a:t>This work is part of the RESAS Healthy Soils Program funded by Scottish Government.</a:t>
            </a:r>
          </a:p>
        </p:txBody>
      </p:sp>
      <p:sp>
        <p:nvSpPr>
          <p:cNvPr id="20" name="Rectangle 19"/>
          <p:cNvSpPr/>
          <p:nvPr/>
        </p:nvSpPr>
        <p:spPr>
          <a:xfrm>
            <a:off x="10602536" y="8997490"/>
            <a:ext cx="18380027" cy="8076307"/>
          </a:xfrm>
          <a:prstGeom prst="rect">
            <a:avLst/>
          </a:prstGeom>
          <a:noFill/>
          <a:ln w="127000" cap="sq">
            <a:solidFill>
              <a:srgbClr val="373A3A"/>
            </a:solid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Rectangle 32"/>
          <p:cNvSpPr/>
          <p:nvPr/>
        </p:nvSpPr>
        <p:spPr>
          <a:xfrm>
            <a:off x="10618866" y="17583463"/>
            <a:ext cx="18363697" cy="17702712"/>
          </a:xfrm>
          <a:prstGeom prst="rect">
            <a:avLst/>
          </a:prstGeom>
          <a:noFill/>
          <a:ln w="127000" cap="sq">
            <a:solidFill>
              <a:srgbClr val="373A3A"/>
            </a:solid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 name="Picture 2"/>
          <p:cNvPicPr>
            <a:picLocks noChangeAspect="1"/>
          </p:cNvPicPr>
          <p:nvPr/>
        </p:nvPicPr>
        <p:blipFill>
          <a:blip r:embed="rId5"/>
          <a:stretch>
            <a:fillRect/>
          </a:stretch>
        </p:blipFill>
        <p:spPr>
          <a:xfrm>
            <a:off x="1115534" y="12729809"/>
            <a:ext cx="8470019" cy="5228407"/>
          </a:xfrm>
          <a:prstGeom prst="rect">
            <a:avLst/>
          </a:prstGeom>
        </p:spPr>
      </p:pic>
      <p:graphicFrame>
        <p:nvGraphicFramePr>
          <p:cNvPr id="2" name="Table 1">
            <a:extLst>
              <a:ext uri="{FF2B5EF4-FFF2-40B4-BE49-F238E27FC236}">
                <a16:creationId xmlns:a16="http://schemas.microsoft.com/office/drawing/2014/main" id="{2FF4403B-3B95-9A08-A510-4820E7740262}"/>
              </a:ext>
            </a:extLst>
          </p:cNvPr>
          <p:cNvGraphicFramePr>
            <a:graphicFrameLocks noGrp="1"/>
          </p:cNvGraphicFramePr>
          <p:nvPr>
            <p:extLst>
              <p:ext uri="{D42A27DB-BD31-4B8C-83A1-F6EECF244321}">
                <p14:modId xmlns:p14="http://schemas.microsoft.com/office/powerpoint/2010/main" val="4216710789"/>
              </p:ext>
            </p:extLst>
          </p:nvPr>
        </p:nvGraphicFramePr>
        <p:xfrm>
          <a:off x="11021554" y="20333994"/>
          <a:ext cx="13168419" cy="7908323"/>
        </p:xfrm>
        <a:graphic>
          <a:graphicData uri="http://schemas.openxmlformats.org/drawingml/2006/table">
            <a:tbl>
              <a:tblPr firstRow="1" firstCol="1" bandRow="1">
                <a:tableStyleId>{5C22544A-7EE6-4342-B048-85BDC9FD1C3A}</a:tableStyleId>
              </a:tblPr>
              <a:tblGrid>
                <a:gridCol w="4583891">
                  <a:extLst>
                    <a:ext uri="{9D8B030D-6E8A-4147-A177-3AD203B41FA5}">
                      <a16:colId xmlns:a16="http://schemas.microsoft.com/office/drawing/2014/main" val="3194990245"/>
                    </a:ext>
                  </a:extLst>
                </a:gridCol>
                <a:gridCol w="2283192">
                  <a:extLst>
                    <a:ext uri="{9D8B030D-6E8A-4147-A177-3AD203B41FA5}">
                      <a16:colId xmlns:a16="http://schemas.microsoft.com/office/drawing/2014/main" val="1262631682"/>
                    </a:ext>
                  </a:extLst>
                </a:gridCol>
                <a:gridCol w="2863753">
                  <a:extLst>
                    <a:ext uri="{9D8B030D-6E8A-4147-A177-3AD203B41FA5}">
                      <a16:colId xmlns:a16="http://schemas.microsoft.com/office/drawing/2014/main" val="2768252794"/>
                    </a:ext>
                  </a:extLst>
                </a:gridCol>
                <a:gridCol w="3437583">
                  <a:extLst>
                    <a:ext uri="{9D8B030D-6E8A-4147-A177-3AD203B41FA5}">
                      <a16:colId xmlns:a16="http://schemas.microsoft.com/office/drawing/2014/main" val="1897037905"/>
                    </a:ext>
                  </a:extLst>
                </a:gridCol>
              </a:tblGrid>
              <a:tr h="965773">
                <a:tc>
                  <a:txBody>
                    <a:bodyPr/>
                    <a:lstStyle/>
                    <a:p>
                      <a:pPr>
                        <a:lnSpc>
                          <a:spcPct val="107000"/>
                        </a:lnSpc>
                        <a:spcAft>
                          <a:spcPts val="800"/>
                        </a:spcAft>
                      </a:pPr>
                      <a:r>
                        <a:rPr lang="en-GB" sz="2000" dirty="0">
                          <a:effectLst/>
                        </a:rPr>
                        <a:t>Soil Indicator</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2000" dirty="0">
                          <a:effectLst/>
                        </a:rPr>
                        <a:t>All research papers assessed (%)</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2000" dirty="0">
                          <a:effectLst/>
                        </a:rPr>
                        <a:t>Directly relevant research papers assessed (%)</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2000" dirty="0">
                          <a:effectLst/>
                        </a:rPr>
                        <a:t>Less directly relevant research papers assessed (%)</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36443635"/>
                  </a:ext>
                </a:extLst>
              </a:tr>
              <a:tr h="312313">
                <a:tc>
                  <a:txBody>
                    <a:bodyPr/>
                    <a:lstStyle/>
                    <a:p>
                      <a:pPr>
                        <a:lnSpc>
                          <a:spcPct val="107000"/>
                        </a:lnSpc>
                        <a:spcAft>
                          <a:spcPts val="800"/>
                        </a:spcAft>
                      </a:pPr>
                      <a:r>
                        <a:rPr lang="en-GB" sz="2000" dirty="0">
                          <a:effectLst/>
                        </a:rPr>
                        <a:t>Texture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a:effectLst/>
                        </a:rPr>
                        <a:t>33.5</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a:effectLst/>
                        </a:rPr>
                        <a:t>23.5</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dirty="0">
                          <a:effectLst/>
                        </a:rPr>
                        <a:t>44.2</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01280189"/>
                  </a:ext>
                </a:extLst>
              </a:tr>
              <a:tr h="312313">
                <a:tc>
                  <a:txBody>
                    <a:bodyPr/>
                    <a:lstStyle/>
                    <a:p>
                      <a:pPr>
                        <a:lnSpc>
                          <a:spcPct val="107000"/>
                        </a:lnSpc>
                        <a:spcAft>
                          <a:spcPts val="800"/>
                        </a:spcAft>
                      </a:pPr>
                      <a:r>
                        <a:rPr lang="en-GB" sz="2000" dirty="0">
                          <a:effectLst/>
                        </a:rPr>
                        <a:t> </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a:effectLst/>
                        </a:rPr>
                        <a:t> </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a:effectLst/>
                        </a:rPr>
                        <a:t> </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dirty="0">
                          <a:effectLst/>
                        </a:rPr>
                        <a:t> </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24931367"/>
                  </a:ext>
                </a:extLst>
              </a:tr>
              <a:tr h="312313">
                <a:tc>
                  <a:txBody>
                    <a:bodyPr/>
                    <a:lstStyle/>
                    <a:p>
                      <a:pPr>
                        <a:lnSpc>
                          <a:spcPct val="107000"/>
                        </a:lnSpc>
                        <a:spcAft>
                          <a:spcPts val="800"/>
                        </a:spcAft>
                      </a:pPr>
                      <a:r>
                        <a:rPr lang="en-GB" sz="2000" dirty="0">
                          <a:effectLst/>
                        </a:rPr>
                        <a:t>Soil Organic Matter</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a:effectLst/>
                        </a:rPr>
                        <a:t>63.3</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a:effectLst/>
                        </a:rPr>
                        <a:t>63.3</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dirty="0">
                          <a:effectLst/>
                        </a:rPr>
                        <a:t>58.4</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28994794"/>
                  </a:ext>
                </a:extLst>
              </a:tr>
              <a:tr h="383977">
                <a:tc>
                  <a:txBody>
                    <a:bodyPr/>
                    <a:lstStyle/>
                    <a:p>
                      <a:pPr>
                        <a:lnSpc>
                          <a:spcPct val="107000"/>
                        </a:lnSpc>
                        <a:spcAft>
                          <a:spcPts val="800"/>
                        </a:spcAft>
                      </a:pPr>
                      <a:r>
                        <a:rPr lang="en-GB" sz="2000" dirty="0">
                          <a:effectLst/>
                        </a:rPr>
                        <a:t>pH</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a:effectLst/>
                        </a:rPr>
                        <a:t>51.3</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a:effectLst/>
                        </a:rPr>
                        <a:t>58.0</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dirty="0">
                          <a:effectLst/>
                        </a:rPr>
                        <a:t>44.2</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304417799"/>
                  </a:ext>
                </a:extLst>
              </a:tr>
              <a:tr h="312313">
                <a:tc>
                  <a:txBody>
                    <a:bodyPr/>
                    <a:lstStyle/>
                    <a:p>
                      <a:pPr>
                        <a:lnSpc>
                          <a:spcPct val="107000"/>
                        </a:lnSpc>
                        <a:spcAft>
                          <a:spcPts val="800"/>
                        </a:spcAft>
                      </a:pPr>
                      <a:r>
                        <a:rPr lang="en-GB" sz="2000" dirty="0">
                          <a:effectLst/>
                        </a:rPr>
                        <a:t>N</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a:effectLst/>
                        </a:rPr>
                        <a:t>45.6</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a:effectLst/>
                        </a:rPr>
                        <a:t>43.2</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a:effectLst/>
                        </a:rPr>
                        <a:t>48.1</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32680868"/>
                  </a:ext>
                </a:extLst>
              </a:tr>
              <a:tr h="312313">
                <a:tc>
                  <a:txBody>
                    <a:bodyPr/>
                    <a:lstStyle/>
                    <a:p>
                      <a:pPr>
                        <a:lnSpc>
                          <a:spcPct val="107000"/>
                        </a:lnSpc>
                        <a:spcAft>
                          <a:spcPts val="800"/>
                        </a:spcAft>
                      </a:pPr>
                      <a:r>
                        <a:rPr lang="en-GB" sz="2000" dirty="0">
                          <a:effectLst/>
                        </a:rPr>
                        <a:t>P</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a:effectLst/>
                        </a:rPr>
                        <a:t>44.3</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a:effectLst/>
                        </a:rPr>
                        <a:t>48.1</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dirty="0">
                          <a:effectLst/>
                        </a:rPr>
                        <a:t>40.3</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45915460"/>
                  </a:ext>
                </a:extLst>
              </a:tr>
              <a:tr h="312313">
                <a:tc>
                  <a:txBody>
                    <a:bodyPr/>
                    <a:lstStyle/>
                    <a:p>
                      <a:pPr>
                        <a:lnSpc>
                          <a:spcPct val="107000"/>
                        </a:lnSpc>
                        <a:spcAft>
                          <a:spcPts val="800"/>
                        </a:spcAft>
                      </a:pPr>
                      <a:r>
                        <a:rPr lang="en-GB" sz="2000" dirty="0">
                          <a:effectLst/>
                        </a:rPr>
                        <a:t>K</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a:effectLst/>
                        </a:rPr>
                        <a:t>44.3</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a:effectLst/>
                        </a:rPr>
                        <a:t>38.3</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dirty="0">
                          <a:effectLst/>
                        </a:rPr>
                        <a:t>33.8</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8166988"/>
                  </a:ext>
                </a:extLst>
              </a:tr>
              <a:tr h="312313">
                <a:tc>
                  <a:txBody>
                    <a:bodyPr/>
                    <a:lstStyle/>
                    <a:p>
                      <a:pPr>
                        <a:lnSpc>
                          <a:spcPct val="107000"/>
                        </a:lnSpc>
                        <a:spcAft>
                          <a:spcPts val="800"/>
                        </a:spcAft>
                      </a:pPr>
                      <a:r>
                        <a:rPr lang="en-GB" sz="2000" dirty="0">
                          <a:effectLst/>
                        </a:rPr>
                        <a:t>Other Soil Physics</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a:effectLst/>
                        </a:rPr>
                        <a:t>41.8</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a:effectLst/>
                        </a:rPr>
                        <a:t>48.1</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dirty="0">
                          <a:effectLst/>
                        </a:rPr>
                        <a:t>35.1</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150265036"/>
                  </a:ext>
                </a:extLst>
              </a:tr>
              <a:tr h="312313">
                <a:tc>
                  <a:txBody>
                    <a:bodyPr/>
                    <a:lstStyle/>
                    <a:p>
                      <a:pPr>
                        <a:lnSpc>
                          <a:spcPct val="107000"/>
                        </a:lnSpc>
                        <a:spcAft>
                          <a:spcPts val="800"/>
                        </a:spcAft>
                      </a:pPr>
                      <a:r>
                        <a:rPr lang="en-GB" sz="2000" dirty="0">
                          <a:effectLst/>
                        </a:rPr>
                        <a:t>Other Soil Chemistry </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a:effectLst/>
                        </a:rPr>
                        <a:t>37.3</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a:effectLst/>
                        </a:rPr>
                        <a:t>35.8</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dirty="0">
                          <a:effectLst/>
                        </a:rPr>
                        <a:t>39.0</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02265089"/>
                  </a:ext>
                </a:extLst>
              </a:tr>
              <a:tr h="312313">
                <a:tc>
                  <a:txBody>
                    <a:bodyPr/>
                    <a:lstStyle/>
                    <a:p>
                      <a:pPr>
                        <a:lnSpc>
                          <a:spcPct val="107000"/>
                        </a:lnSpc>
                        <a:spcAft>
                          <a:spcPts val="800"/>
                        </a:spcAft>
                      </a:pPr>
                      <a:r>
                        <a:rPr lang="en-GB" sz="2000" dirty="0">
                          <a:effectLst/>
                        </a:rPr>
                        <a:t>Bulk Density</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a:effectLst/>
                        </a:rPr>
                        <a:t>33.5</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a:effectLst/>
                        </a:rPr>
                        <a:t>37.0</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dirty="0">
                          <a:effectLst/>
                        </a:rPr>
                        <a:t>29.9</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2905155"/>
                  </a:ext>
                </a:extLst>
              </a:tr>
              <a:tr h="312313">
                <a:tc>
                  <a:txBody>
                    <a:bodyPr/>
                    <a:lstStyle/>
                    <a:p>
                      <a:pPr>
                        <a:lnSpc>
                          <a:spcPct val="107000"/>
                        </a:lnSpc>
                        <a:spcAft>
                          <a:spcPts val="800"/>
                        </a:spcAft>
                      </a:pPr>
                      <a:r>
                        <a:rPr lang="en-GB" sz="2000" dirty="0">
                          <a:effectLst/>
                        </a:rPr>
                        <a:t>Other Soil Biology</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a:effectLst/>
                        </a:rPr>
                        <a:t>32.3</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a:effectLst/>
                        </a:rPr>
                        <a:t>39.5</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dirty="0">
                          <a:effectLst/>
                        </a:rPr>
                        <a:t>24.7</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29885832"/>
                  </a:ext>
                </a:extLst>
              </a:tr>
              <a:tr h="312313">
                <a:tc>
                  <a:txBody>
                    <a:bodyPr/>
                    <a:lstStyle/>
                    <a:p>
                      <a:pPr>
                        <a:lnSpc>
                          <a:spcPct val="107000"/>
                        </a:lnSpc>
                        <a:spcAft>
                          <a:spcPts val="800"/>
                        </a:spcAft>
                      </a:pPr>
                      <a:r>
                        <a:rPr lang="en-GB" sz="2000" dirty="0">
                          <a:effectLst/>
                        </a:rPr>
                        <a:t>Micronutrients</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a:effectLst/>
                        </a:rPr>
                        <a:t>26.6</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a:effectLst/>
                        </a:rPr>
                        <a:t>29.6</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dirty="0">
                          <a:effectLst/>
                        </a:rPr>
                        <a:t>23.4</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8292306"/>
                  </a:ext>
                </a:extLst>
              </a:tr>
              <a:tr h="312313">
                <a:tc>
                  <a:txBody>
                    <a:bodyPr/>
                    <a:lstStyle/>
                    <a:p>
                      <a:pPr>
                        <a:lnSpc>
                          <a:spcPct val="107000"/>
                        </a:lnSpc>
                        <a:spcAft>
                          <a:spcPts val="800"/>
                        </a:spcAft>
                      </a:pPr>
                      <a:r>
                        <a:rPr lang="en-GB" sz="2000">
                          <a:effectLst/>
                        </a:rPr>
                        <a:t>Microbial biomass</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a:effectLst/>
                        </a:rPr>
                        <a:t>24.1</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a:effectLst/>
                        </a:rPr>
                        <a:t>29.6</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dirty="0">
                          <a:effectLst/>
                        </a:rPr>
                        <a:t>18.2</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18865228"/>
                  </a:ext>
                </a:extLst>
              </a:tr>
              <a:tr h="312313">
                <a:tc>
                  <a:txBody>
                    <a:bodyPr/>
                    <a:lstStyle/>
                    <a:p>
                      <a:pPr>
                        <a:lnSpc>
                          <a:spcPct val="107000"/>
                        </a:lnSpc>
                        <a:spcAft>
                          <a:spcPts val="800"/>
                        </a:spcAft>
                      </a:pPr>
                      <a:r>
                        <a:rPr lang="en-GB" sz="2000" dirty="0">
                          <a:effectLst/>
                        </a:rPr>
                        <a:t>Penetrometer</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a:effectLst/>
                        </a:rPr>
                        <a:t>12.7</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a:effectLst/>
                        </a:rPr>
                        <a:t>14.8</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dirty="0">
                          <a:effectLst/>
                        </a:rPr>
                        <a:t>10.4</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60539750"/>
                  </a:ext>
                </a:extLst>
              </a:tr>
              <a:tr h="312313">
                <a:tc>
                  <a:txBody>
                    <a:bodyPr/>
                    <a:lstStyle/>
                    <a:p>
                      <a:pPr>
                        <a:lnSpc>
                          <a:spcPct val="107000"/>
                        </a:lnSpc>
                        <a:spcAft>
                          <a:spcPts val="800"/>
                        </a:spcAft>
                      </a:pPr>
                      <a:r>
                        <a:rPr lang="en-GB" sz="2000" dirty="0">
                          <a:effectLst/>
                        </a:rPr>
                        <a:t>Soil aggregates</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a:effectLst/>
                        </a:rPr>
                        <a:t>12.0</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a:effectLst/>
                        </a:rPr>
                        <a:t>13.6</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dirty="0">
                          <a:effectLst/>
                        </a:rPr>
                        <a:t>10.4</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693189878"/>
                  </a:ext>
                </a:extLst>
              </a:tr>
              <a:tr h="312313">
                <a:tc>
                  <a:txBody>
                    <a:bodyPr/>
                    <a:lstStyle/>
                    <a:p>
                      <a:pPr>
                        <a:lnSpc>
                          <a:spcPct val="107000"/>
                        </a:lnSpc>
                        <a:spcAft>
                          <a:spcPts val="800"/>
                        </a:spcAft>
                      </a:pPr>
                      <a:r>
                        <a:rPr lang="en-GB" sz="2000">
                          <a:effectLst/>
                        </a:rPr>
                        <a:t>Soil Structure/VESS</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a:effectLst/>
                        </a:rPr>
                        <a:t>5.7</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a:effectLst/>
                        </a:rPr>
                        <a:t>4.9</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dirty="0">
                          <a:effectLst/>
                        </a:rPr>
                        <a:t>5.6</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57587827"/>
                  </a:ext>
                </a:extLst>
              </a:tr>
              <a:tr h="312313">
                <a:tc>
                  <a:txBody>
                    <a:bodyPr/>
                    <a:lstStyle/>
                    <a:p>
                      <a:pPr>
                        <a:lnSpc>
                          <a:spcPct val="107000"/>
                        </a:lnSpc>
                        <a:spcAft>
                          <a:spcPts val="800"/>
                        </a:spcAft>
                      </a:pPr>
                      <a:r>
                        <a:rPr lang="en-GB" sz="2000" dirty="0">
                          <a:effectLst/>
                        </a:rPr>
                        <a:t>Nematodes</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a:effectLst/>
                        </a:rPr>
                        <a:t>4.4</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a:effectLst/>
                        </a:rPr>
                        <a:t>6.2</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dirty="0">
                          <a:effectLst/>
                        </a:rPr>
                        <a:t>2.6</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19902999"/>
                  </a:ext>
                </a:extLst>
              </a:tr>
              <a:tr h="312313">
                <a:tc>
                  <a:txBody>
                    <a:bodyPr/>
                    <a:lstStyle/>
                    <a:p>
                      <a:pPr>
                        <a:lnSpc>
                          <a:spcPct val="107000"/>
                        </a:lnSpc>
                        <a:spcAft>
                          <a:spcPts val="800"/>
                        </a:spcAft>
                      </a:pPr>
                      <a:r>
                        <a:rPr lang="en-GB" sz="2000" dirty="0">
                          <a:effectLst/>
                        </a:rPr>
                        <a:t>Roots</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a:effectLst/>
                        </a:rPr>
                        <a:t>2.5</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a:effectLst/>
                        </a:rPr>
                        <a:t>0.0</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dirty="0">
                          <a:effectLst/>
                        </a:rPr>
                        <a:t>5.2</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44999991"/>
                  </a:ext>
                </a:extLst>
              </a:tr>
              <a:tr h="312313">
                <a:tc>
                  <a:txBody>
                    <a:bodyPr/>
                    <a:lstStyle/>
                    <a:p>
                      <a:pPr>
                        <a:lnSpc>
                          <a:spcPct val="107000"/>
                        </a:lnSpc>
                        <a:spcAft>
                          <a:spcPts val="800"/>
                        </a:spcAft>
                      </a:pPr>
                      <a:r>
                        <a:rPr lang="en-GB" sz="2000" dirty="0">
                          <a:effectLst/>
                        </a:rPr>
                        <a:t>Earthworms</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a:effectLst/>
                        </a:rPr>
                        <a:t>2.5</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a:effectLst/>
                        </a:rPr>
                        <a:t>1.2</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dirty="0">
                          <a:effectLst/>
                        </a:rPr>
                        <a:t>3.9</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02584825"/>
                  </a:ext>
                </a:extLst>
              </a:tr>
              <a:tr h="312313">
                <a:tc>
                  <a:txBody>
                    <a:bodyPr/>
                    <a:lstStyle/>
                    <a:p>
                      <a:pPr>
                        <a:lnSpc>
                          <a:spcPct val="107000"/>
                        </a:lnSpc>
                        <a:spcAft>
                          <a:spcPts val="800"/>
                        </a:spcAft>
                      </a:pPr>
                      <a:r>
                        <a:rPr lang="en-GB" sz="2000" dirty="0">
                          <a:effectLst/>
                        </a:rPr>
                        <a:t>PCR</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a:effectLst/>
                        </a:rPr>
                        <a:t>0.6</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a:effectLst/>
                        </a:rPr>
                        <a:t>0.0</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dirty="0">
                          <a:effectLst/>
                        </a:rPr>
                        <a:t>1.3</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61613550"/>
                  </a:ext>
                </a:extLst>
              </a:tr>
              <a:tr h="312313">
                <a:tc>
                  <a:txBody>
                    <a:bodyPr/>
                    <a:lstStyle/>
                    <a:p>
                      <a:pPr>
                        <a:lnSpc>
                          <a:spcPct val="107000"/>
                        </a:lnSpc>
                        <a:spcAft>
                          <a:spcPts val="800"/>
                        </a:spcAft>
                      </a:pPr>
                      <a:r>
                        <a:rPr lang="en-GB" sz="2000" dirty="0">
                          <a:effectLst/>
                        </a:rPr>
                        <a:t> </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a:effectLst/>
                        </a:rPr>
                        <a:t> </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a:effectLst/>
                        </a:rPr>
                        <a:t> </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dirty="0">
                          <a:effectLst/>
                        </a:rPr>
                        <a:t> </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290004352"/>
                  </a:ext>
                </a:extLst>
              </a:tr>
              <a:tr h="312313">
                <a:tc>
                  <a:txBody>
                    <a:bodyPr/>
                    <a:lstStyle/>
                    <a:p>
                      <a:pPr>
                        <a:lnSpc>
                          <a:spcPct val="107000"/>
                        </a:lnSpc>
                        <a:spcAft>
                          <a:spcPts val="800"/>
                        </a:spcAft>
                      </a:pPr>
                      <a:r>
                        <a:rPr lang="en-GB" sz="2000" dirty="0">
                          <a:effectLst/>
                        </a:rPr>
                        <a:t>Vegetation Yield or Quality</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a:effectLst/>
                        </a:rPr>
                        <a:t>48.7</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a:effectLst/>
                        </a:rPr>
                        <a:t>59.3</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en-GB" sz="2000" dirty="0">
                          <a:effectLst/>
                        </a:rPr>
                        <a:t>37.7</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53414683"/>
                  </a:ext>
                </a:extLst>
              </a:tr>
            </a:tbl>
          </a:graphicData>
        </a:graphic>
      </p:graphicFrame>
      <p:sp>
        <p:nvSpPr>
          <p:cNvPr id="5" name="TextBox 4">
            <a:extLst>
              <a:ext uri="{FF2B5EF4-FFF2-40B4-BE49-F238E27FC236}">
                <a16:creationId xmlns:a16="http://schemas.microsoft.com/office/drawing/2014/main" id="{94A70A8B-2411-E9C3-2561-3D2300A0B16F}"/>
              </a:ext>
            </a:extLst>
          </p:cNvPr>
          <p:cNvSpPr txBox="1"/>
          <p:nvPr/>
        </p:nvSpPr>
        <p:spPr>
          <a:xfrm>
            <a:off x="20891929" y="29335498"/>
            <a:ext cx="7173601" cy="3970318"/>
          </a:xfrm>
          <a:prstGeom prst="rect">
            <a:avLst/>
          </a:prstGeom>
          <a:noFill/>
        </p:spPr>
        <p:txBody>
          <a:bodyPr wrap="square" rtlCol="0">
            <a:spAutoFit/>
          </a:bodyPr>
          <a:lstStyle/>
          <a:p>
            <a:r>
              <a:rPr lang="en-GB" sz="2800" dirty="0"/>
              <a:t>The current AHDB banding method was applied to the LOI results from the various sites. Using Soil Finder data the majority of the sampled sites fell into the moderate band, next largest number of samples were in the good band, with only one sample in the poor band (Figure 3). The wide bands provided for the upland areas were of concern and would need very high levels of SOM to be classed as good.</a:t>
            </a:r>
          </a:p>
        </p:txBody>
      </p:sp>
      <p:graphicFrame>
        <p:nvGraphicFramePr>
          <p:cNvPr id="6" name="Table 5">
            <a:extLst>
              <a:ext uri="{FF2B5EF4-FFF2-40B4-BE49-F238E27FC236}">
                <a16:creationId xmlns:a16="http://schemas.microsoft.com/office/drawing/2014/main" id="{6C621B13-A3B3-D211-B0B6-5AF72EFE6B48}"/>
              </a:ext>
            </a:extLst>
          </p:cNvPr>
          <p:cNvGraphicFramePr>
            <a:graphicFrameLocks noGrp="1"/>
          </p:cNvGraphicFramePr>
          <p:nvPr>
            <p:extLst>
              <p:ext uri="{D42A27DB-BD31-4B8C-83A1-F6EECF244321}">
                <p14:modId xmlns:p14="http://schemas.microsoft.com/office/powerpoint/2010/main" val="2277298286"/>
              </p:ext>
            </p:extLst>
          </p:nvPr>
        </p:nvGraphicFramePr>
        <p:xfrm>
          <a:off x="11033614" y="29406994"/>
          <a:ext cx="9690549" cy="4268794"/>
        </p:xfrm>
        <a:graphic>
          <a:graphicData uri="http://schemas.openxmlformats.org/drawingml/2006/table">
            <a:tbl>
              <a:tblPr firstRow="1" firstCol="1" bandRow="1">
                <a:tableStyleId>{5C22544A-7EE6-4342-B048-85BDC9FD1C3A}</a:tableStyleId>
              </a:tblPr>
              <a:tblGrid>
                <a:gridCol w="2177250">
                  <a:extLst>
                    <a:ext uri="{9D8B030D-6E8A-4147-A177-3AD203B41FA5}">
                      <a16:colId xmlns:a16="http://schemas.microsoft.com/office/drawing/2014/main" val="937893828"/>
                    </a:ext>
                  </a:extLst>
                </a:gridCol>
                <a:gridCol w="2498485">
                  <a:extLst>
                    <a:ext uri="{9D8B030D-6E8A-4147-A177-3AD203B41FA5}">
                      <a16:colId xmlns:a16="http://schemas.microsoft.com/office/drawing/2014/main" val="4015814725"/>
                    </a:ext>
                  </a:extLst>
                </a:gridCol>
                <a:gridCol w="2141558">
                  <a:extLst>
                    <a:ext uri="{9D8B030D-6E8A-4147-A177-3AD203B41FA5}">
                      <a16:colId xmlns:a16="http://schemas.microsoft.com/office/drawing/2014/main" val="1011770394"/>
                    </a:ext>
                  </a:extLst>
                </a:gridCol>
                <a:gridCol w="2873256">
                  <a:extLst>
                    <a:ext uri="{9D8B030D-6E8A-4147-A177-3AD203B41FA5}">
                      <a16:colId xmlns:a16="http://schemas.microsoft.com/office/drawing/2014/main" val="4251722042"/>
                    </a:ext>
                  </a:extLst>
                </a:gridCol>
              </a:tblGrid>
              <a:tr h="915994">
                <a:tc>
                  <a:txBody>
                    <a:bodyPr/>
                    <a:lstStyle/>
                    <a:p>
                      <a:pPr>
                        <a:lnSpc>
                          <a:spcPct val="107000"/>
                        </a:lnSpc>
                        <a:spcAft>
                          <a:spcPts val="800"/>
                        </a:spcAft>
                      </a:pPr>
                      <a:r>
                        <a:rPr lang="en-GB" sz="2000" dirty="0">
                          <a:effectLst/>
                        </a:rPr>
                        <a:t>Area sampled</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2000" dirty="0">
                          <a:effectLst/>
                        </a:rPr>
                        <a:t>Land use</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2000">
                          <a:effectLst/>
                        </a:rPr>
                        <a:t>Spread of data in bands (0-20 cm)</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2000" dirty="0">
                          <a:effectLst/>
                        </a:rPr>
                        <a:t>Number in each band</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82498647"/>
                  </a:ext>
                </a:extLst>
              </a:tr>
              <a:tr h="1062022">
                <a:tc>
                  <a:txBody>
                    <a:bodyPr/>
                    <a:lstStyle/>
                    <a:p>
                      <a:pPr>
                        <a:lnSpc>
                          <a:spcPct val="107000"/>
                        </a:lnSpc>
                        <a:spcAft>
                          <a:spcPts val="800"/>
                        </a:spcAft>
                      </a:pPr>
                      <a:r>
                        <a:rPr lang="en-GB" sz="2000">
                          <a:effectLst/>
                        </a:rPr>
                        <a:t>Southwest lowland (grazing)</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2000">
                          <a:effectLst/>
                        </a:rPr>
                        <a:t>Grassland and forage - Livestock</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2000">
                          <a:effectLst/>
                        </a:rPr>
                        <a:t>Small (less than 7%)</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800"/>
                        </a:spcAft>
                      </a:pPr>
                      <a:r>
                        <a:rPr lang="en-GB" sz="2000" dirty="0">
                          <a:effectLst/>
                        </a:rPr>
                        <a:t>328 – Good</a:t>
                      </a:r>
                    </a:p>
                    <a:p>
                      <a:pPr>
                        <a:lnSpc>
                          <a:spcPct val="100000"/>
                        </a:lnSpc>
                        <a:spcAft>
                          <a:spcPts val="800"/>
                        </a:spcAft>
                      </a:pPr>
                      <a:r>
                        <a:rPr lang="en-GB" sz="2000" dirty="0">
                          <a:effectLst/>
                        </a:rPr>
                        <a:t>340 – Moderate</a:t>
                      </a:r>
                    </a:p>
                    <a:p>
                      <a:pPr>
                        <a:lnSpc>
                          <a:spcPct val="100000"/>
                        </a:lnSpc>
                        <a:spcAft>
                          <a:spcPts val="800"/>
                        </a:spcAft>
                      </a:pPr>
                      <a:r>
                        <a:rPr lang="en-GB" sz="2000" dirty="0">
                          <a:effectLst/>
                        </a:rPr>
                        <a:t>0 - Poor</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71348059"/>
                  </a:ext>
                </a:extLst>
              </a:tr>
              <a:tr h="1062022">
                <a:tc>
                  <a:txBody>
                    <a:bodyPr/>
                    <a:lstStyle/>
                    <a:p>
                      <a:pPr>
                        <a:lnSpc>
                          <a:spcPct val="107000"/>
                        </a:lnSpc>
                        <a:spcAft>
                          <a:spcPts val="800"/>
                        </a:spcAft>
                      </a:pPr>
                      <a:r>
                        <a:rPr lang="en-GB" sz="2000">
                          <a:effectLst/>
                        </a:rPr>
                        <a:t>Northeast arable</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2000">
                          <a:effectLst/>
                        </a:rPr>
                        <a:t>Arable/cover crops</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2000">
                          <a:effectLst/>
                        </a:rPr>
                        <a:t>Small (Less than 6.3%)</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800"/>
                        </a:spcAft>
                      </a:pPr>
                      <a:r>
                        <a:rPr lang="en-GB" sz="2000" dirty="0">
                          <a:effectLst/>
                        </a:rPr>
                        <a:t>0 – Good</a:t>
                      </a:r>
                    </a:p>
                    <a:p>
                      <a:pPr>
                        <a:lnSpc>
                          <a:spcPct val="100000"/>
                        </a:lnSpc>
                        <a:spcAft>
                          <a:spcPts val="800"/>
                        </a:spcAft>
                      </a:pPr>
                      <a:r>
                        <a:rPr lang="en-GB" sz="2000" dirty="0">
                          <a:effectLst/>
                        </a:rPr>
                        <a:t>13 – Moderate</a:t>
                      </a:r>
                    </a:p>
                    <a:p>
                      <a:pPr>
                        <a:lnSpc>
                          <a:spcPct val="100000"/>
                        </a:lnSpc>
                        <a:spcAft>
                          <a:spcPts val="800"/>
                        </a:spcAft>
                      </a:pPr>
                      <a:r>
                        <a:rPr lang="en-GB" sz="2000" dirty="0">
                          <a:effectLst/>
                        </a:rPr>
                        <a:t>11 - Poor</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82783675"/>
                  </a:ext>
                </a:extLst>
              </a:tr>
              <a:tr h="1062022">
                <a:tc>
                  <a:txBody>
                    <a:bodyPr/>
                    <a:lstStyle/>
                    <a:p>
                      <a:pPr>
                        <a:lnSpc>
                          <a:spcPct val="107000"/>
                        </a:lnSpc>
                        <a:spcAft>
                          <a:spcPts val="800"/>
                        </a:spcAft>
                      </a:pPr>
                      <a:r>
                        <a:rPr lang="en-GB" sz="2000">
                          <a:effectLst/>
                        </a:rPr>
                        <a:t>River Dee Catchment (upland)</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2000">
                          <a:effectLst/>
                        </a:rPr>
                        <a:t>Upland grazing and rough grazing - Livestock</a:t>
                      </a:r>
                      <a:endParaRPr lang="en-GB" sz="2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en-GB" sz="2000" dirty="0">
                          <a:effectLst/>
                        </a:rPr>
                        <a:t>Large (range over 70%)</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800"/>
                        </a:spcAft>
                      </a:pPr>
                      <a:r>
                        <a:rPr lang="en-GB" sz="2000" dirty="0">
                          <a:effectLst/>
                        </a:rPr>
                        <a:t>1 – Poor</a:t>
                      </a:r>
                    </a:p>
                    <a:p>
                      <a:pPr>
                        <a:lnSpc>
                          <a:spcPct val="100000"/>
                        </a:lnSpc>
                        <a:spcAft>
                          <a:spcPts val="800"/>
                        </a:spcAft>
                      </a:pPr>
                      <a:r>
                        <a:rPr lang="en-GB" sz="2000" dirty="0">
                          <a:effectLst/>
                        </a:rPr>
                        <a:t>6 – Moderate</a:t>
                      </a:r>
                    </a:p>
                    <a:p>
                      <a:pPr>
                        <a:lnSpc>
                          <a:spcPct val="100000"/>
                        </a:lnSpc>
                        <a:spcAft>
                          <a:spcPts val="800"/>
                        </a:spcAft>
                      </a:pPr>
                      <a:r>
                        <a:rPr lang="en-GB" sz="2000" dirty="0">
                          <a:effectLst/>
                        </a:rPr>
                        <a:t>6 – Good</a:t>
                      </a:r>
                      <a:endParaRPr lang="en-GB"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02982614"/>
                  </a:ext>
                </a:extLst>
              </a:tr>
            </a:tbl>
          </a:graphicData>
        </a:graphic>
      </p:graphicFrame>
      <p:sp>
        <p:nvSpPr>
          <p:cNvPr id="4" name="TextBox 3">
            <a:extLst>
              <a:ext uri="{FF2B5EF4-FFF2-40B4-BE49-F238E27FC236}">
                <a16:creationId xmlns:a16="http://schemas.microsoft.com/office/drawing/2014/main" id="{F459F5ED-01B2-446E-B1E4-5B3D02EFD693}"/>
              </a:ext>
            </a:extLst>
          </p:cNvPr>
          <p:cNvSpPr txBox="1"/>
          <p:nvPr/>
        </p:nvSpPr>
        <p:spPr>
          <a:xfrm>
            <a:off x="10912625" y="33862161"/>
            <a:ext cx="11350692" cy="768416"/>
          </a:xfrm>
          <a:prstGeom prst="rect">
            <a:avLst/>
          </a:prstGeom>
          <a:noFill/>
        </p:spPr>
        <p:txBody>
          <a:bodyPr wrap="square" rtlCol="0">
            <a:noAutofit/>
          </a:bodyPr>
          <a:lstStyle/>
          <a:p>
            <a:r>
              <a:rPr lang="en-GB" sz="2800" b="1" dirty="0">
                <a:solidFill>
                  <a:srgbClr val="373A3A"/>
                </a:solidFill>
              </a:rPr>
              <a:t>Figure 3. Number of samples in each band (good, moderate </a:t>
            </a:r>
          </a:p>
          <a:p>
            <a:r>
              <a:rPr lang="en-GB" sz="2800" b="1" dirty="0">
                <a:solidFill>
                  <a:srgbClr val="373A3A"/>
                </a:solidFill>
              </a:rPr>
              <a:t>and poor)</a:t>
            </a:r>
            <a:endParaRPr lang="en-US" sz="2800" dirty="0">
              <a:solidFill>
                <a:srgbClr val="373A3A"/>
              </a:solidFill>
            </a:endParaRPr>
          </a:p>
        </p:txBody>
      </p:sp>
    </p:spTree>
  </p:cSld>
  <p:clrMapOvr>
    <a:masterClrMapping/>
  </p:clrMapOvr>
</p:sld>
</file>

<file path=ppt/theme/theme1.xml><?xml version="1.0" encoding="utf-8"?>
<a:theme xmlns:a="http://schemas.openxmlformats.org/drawingml/2006/main" name="Hutton_Portrait_poster 2017">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SEFARI poster template [Read-Only]" id="{B48B90E5-2A3D-4A6D-8C1C-1EF4B25AD960}" vid="{5DB14180-2D5B-42EF-8FFC-8E4ED668273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TaxKeywordTaxHTField xmlns="dd4118c1-80c0-4fd0-a895-4f8cc7b15db9">
      <Terms xmlns="http://schemas.microsoft.com/office/infopath/2007/PartnerControls"/>
    </TaxKeywordTaxHTField>
    <TaxCatchAll xmlns="dd4118c1-80c0-4fd0-a895-4f8cc7b15db9"/>
    <PublishingExpirationDate xmlns="http://schemas.microsoft.com/sharepoint/v3" xsi:nil="true"/>
    <PublishingStartDate xmlns="http://schemas.microsoft.com/sharepoint/v3" xsi:nil="true"/>
    <_dlc_DocId xmlns="dd4118c1-80c0-4fd0-a895-4f8cc7b15db9">6X5HV3WVA3CC-138-180</_dlc_DocId>
    <_dlc_DocIdUrl xmlns="dd4118c1-80c0-4fd0-a895-4f8cc7b15db9">
      <Url>http://connect.hutton.ac.uk/Organisation/Comms/_layouts/15/DocIdRedir.aspx?ID=6X5HV3WVA3CC-138-180</Url>
      <Description>6X5HV3WVA3CC-138-180</Description>
    </_dlc_DocIdUrl>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362D038233C51469147F003D8E0F8C5" ma:contentTypeVersion="2" ma:contentTypeDescription="Create a new document." ma:contentTypeScope="" ma:versionID="460adbf0d06597c5193aeeffe506f3a5">
  <xsd:schema xmlns:xsd="http://www.w3.org/2001/XMLSchema" xmlns:xs="http://www.w3.org/2001/XMLSchema" xmlns:p="http://schemas.microsoft.com/office/2006/metadata/properties" xmlns:ns1="http://schemas.microsoft.com/sharepoint/v3" xmlns:ns2="dd4118c1-80c0-4fd0-a895-4f8cc7b15db9" targetNamespace="http://schemas.microsoft.com/office/2006/metadata/properties" ma:root="true" ma:fieldsID="7fdb9e80014ce22284f30f74730fcf76" ns1:_="" ns2:_="">
    <xsd:import namespace="http://schemas.microsoft.com/sharepoint/v3"/>
    <xsd:import namespace="dd4118c1-80c0-4fd0-a895-4f8cc7b15db9"/>
    <xsd:element name="properties">
      <xsd:complexType>
        <xsd:sequence>
          <xsd:element name="documentManagement">
            <xsd:complexType>
              <xsd:all>
                <xsd:element ref="ns1:PublishingStartDate" minOccurs="0"/>
                <xsd:element ref="ns1:PublishingExpirationDate" minOccurs="0"/>
                <xsd:element ref="ns2:TaxKeywordTaxHTField" minOccurs="0"/>
                <xsd:element ref="ns2:TaxCatchAll" minOccurs="0"/>
                <xsd:element ref="ns2:TaxCatchAllLabel" minOccurs="0"/>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d4118c1-80c0-4fd0-a895-4f8cc7b15db9" elementFormDefault="qualified">
    <xsd:import namespace="http://schemas.microsoft.com/office/2006/documentManagement/types"/>
    <xsd:import namespace="http://schemas.microsoft.com/office/infopath/2007/PartnerControls"/>
    <xsd:element name="TaxKeywordTaxHTField" ma:index="10" nillable="true" ma:taxonomy="true" ma:internalName="TaxKeywordTaxHTField" ma:taxonomyFieldName="TaxKeyword" ma:displayName="Enterprise Keywords" ma:fieldId="{23f27201-bee3-471e-b2e7-b64fd8b7ca38}" ma:taxonomyMulti="true" ma:sspId="0fbbd0a1-8703-46e1-8d9e-cad271c09ae8" ma:termSetId="00000000-0000-0000-0000-000000000000" ma:anchorId="00000000-0000-0000-0000-000000000000" ma:open="true" ma:isKeyword="true">
      <xsd:complexType>
        <xsd:sequence>
          <xsd:element ref="pc:Terms" minOccurs="0" maxOccurs="1"/>
        </xsd:sequence>
      </xsd:complexType>
    </xsd:element>
    <xsd:element name="TaxCatchAll" ma:index="11" nillable="true" ma:displayName="Taxonomy Catch All Column" ma:hidden="true" ma:list="{7a9d32c9-126f-4343-9ebe-808524d350ec}" ma:internalName="TaxCatchAll" ma:showField="CatchAllData" ma:web="dd4118c1-80c0-4fd0-a895-4f8cc7b15db9">
      <xsd:complexType>
        <xsd:complexContent>
          <xsd:extension base="dms:MultiChoiceLookup">
            <xsd:sequence>
              <xsd:element name="Value" type="dms:Lookup" maxOccurs="unbounded" minOccurs="0" nillable="true"/>
            </xsd:sequence>
          </xsd:extension>
        </xsd:complexContent>
      </xsd:complexType>
    </xsd:element>
    <xsd:element name="TaxCatchAllLabel" ma:index="12" nillable="true" ma:displayName="Taxonomy Catch All Column1" ma:hidden="true" ma:list="{7a9d32c9-126f-4343-9ebe-808524d350ec}" ma:internalName="TaxCatchAllLabel" ma:readOnly="true" ma:showField="CatchAllDataLabel" ma:web="dd4118c1-80c0-4fd0-a895-4f8cc7b15db9">
      <xsd:complexType>
        <xsd:complexContent>
          <xsd:extension base="dms:MultiChoiceLookup">
            <xsd:sequence>
              <xsd:element name="Value" type="dms:Lookup" maxOccurs="unbounded" minOccurs="0" nillable="true"/>
            </xsd:sequence>
          </xsd:extension>
        </xsd:complexContent>
      </xsd:complexType>
    </xsd:element>
    <xsd:element name="_dlc_DocId" ma:index="14" nillable="true" ma:displayName="Document ID Value" ma:description="The value of the document ID assigned to this item." ma:internalName="_dlc_DocId" ma:readOnly="true">
      <xsd:simpleType>
        <xsd:restriction base="dms:Text"/>
      </xsd:simpleType>
    </xsd:element>
    <xsd:element name="_dlc_DocIdUrl" ma:index="15"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6"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CD5EF51-E148-4AFF-991E-99ED394E22C8}">
  <ds:schemaRefs>
    <ds:schemaRef ds:uri="http://schemas.microsoft.com/office/infopath/2007/PartnerControls"/>
    <ds:schemaRef ds:uri="http://purl.org/dc/dcmitype/"/>
    <ds:schemaRef ds:uri="http://purl.org/dc/elements/1.1/"/>
    <ds:schemaRef ds:uri="http://schemas.microsoft.com/office/2006/metadata/properties"/>
    <ds:schemaRef ds:uri="http://schemas.microsoft.com/office/2006/documentManagement/types"/>
    <ds:schemaRef ds:uri="http://schemas.microsoft.com/sharepoint/v3"/>
    <ds:schemaRef ds:uri="http://schemas.openxmlformats.org/package/2006/metadata/core-properties"/>
    <ds:schemaRef ds:uri="http://purl.org/dc/terms/"/>
    <ds:schemaRef ds:uri="dd4118c1-80c0-4fd0-a895-4f8cc7b15db9"/>
    <ds:schemaRef ds:uri="http://www.w3.org/XML/1998/namespace"/>
  </ds:schemaRefs>
</ds:datastoreItem>
</file>

<file path=customXml/itemProps2.xml><?xml version="1.0" encoding="utf-8"?>
<ds:datastoreItem xmlns:ds="http://schemas.openxmlformats.org/officeDocument/2006/customXml" ds:itemID="{08208F4A-826A-4D61-96FD-6BFCF992E9D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d4118c1-80c0-4fd0-a895-4f8cc7b15db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D74AC56-D601-4440-9003-8D3E020E1DDF}">
  <ds:schemaRefs>
    <ds:schemaRef ds:uri="http://schemas.microsoft.com/sharepoint/events"/>
  </ds:schemaRefs>
</ds:datastoreItem>
</file>

<file path=customXml/itemProps4.xml><?xml version="1.0" encoding="utf-8"?>
<ds:datastoreItem xmlns:ds="http://schemas.openxmlformats.org/officeDocument/2006/customXml" ds:itemID="{5A00A39B-3E50-447C-94A7-CF07E9ACC2F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SEFARI poster template 30-01-19</Template>
  <TotalTime>211</TotalTime>
  <Words>987</Words>
  <Application>Microsoft Office PowerPoint</Application>
  <PresentationFormat>Custom</PresentationFormat>
  <Paragraphs>167</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Wingdings</vt:lpstr>
      <vt:lpstr>Hutton_Portrait_poster 2017</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Kenneth Loades</dc:creator>
  <cp:keywords/>
  <cp:lastModifiedBy>Paul Hargreaves</cp:lastModifiedBy>
  <cp:revision>8</cp:revision>
  <cp:lastPrinted>2011-03-22T13:38:00Z</cp:lastPrinted>
  <dcterms:created xsi:type="dcterms:W3CDTF">2023-02-27T10:29:19Z</dcterms:created>
  <dcterms:modified xsi:type="dcterms:W3CDTF">2023-03-08T09:12:58Z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0x0101008362D038233C51469147F003D8E0F8C5</vt:lpwstr>
  </property>
  <property fmtid="{D5CDD505-2E9C-101B-9397-08002B2CF9AE}" pid="3" name="_dlc_DocIdItemGuid">
    <vt:lpwstr>3cdf5c46-b1b5-4b3a-852d-03e45d08c289</vt:lpwstr>
  </property>
  <property fmtid="{D5CDD505-2E9C-101B-9397-08002B2CF9AE}" pid="4" name="TaxKeyword">
    <vt:lpwstr/>
  </property>
</Properties>
</file>